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3.xml" ContentType="application/inkml+xml"/>
  <Override PartName="/ppt/ink/ink4.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ink/ink5.xml" ContentType="application/inkml+xml"/>
  <Override PartName="/ppt/ink/ink6.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92"/>
  </p:notesMasterIdLst>
  <p:sldIdLst>
    <p:sldId id="347" r:id="rId2"/>
    <p:sldId id="349" r:id="rId3"/>
    <p:sldId id="310" r:id="rId4"/>
    <p:sldId id="350" r:id="rId5"/>
    <p:sldId id="351" r:id="rId6"/>
    <p:sldId id="352" r:id="rId7"/>
    <p:sldId id="353" r:id="rId8"/>
    <p:sldId id="354" r:id="rId9"/>
    <p:sldId id="355" r:id="rId10"/>
    <p:sldId id="356" r:id="rId11"/>
    <p:sldId id="357" r:id="rId12"/>
    <p:sldId id="374" r:id="rId13"/>
    <p:sldId id="348" r:id="rId14"/>
    <p:sldId id="376" r:id="rId15"/>
    <p:sldId id="378" r:id="rId16"/>
    <p:sldId id="379" r:id="rId17"/>
    <p:sldId id="342" r:id="rId18"/>
    <p:sldId id="380" r:id="rId19"/>
    <p:sldId id="381" r:id="rId20"/>
    <p:sldId id="382" r:id="rId21"/>
    <p:sldId id="375" r:id="rId22"/>
    <p:sldId id="383" r:id="rId23"/>
    <p:sldId id="384" r:id="rId24"/>
    <p:sldId id="385" r:id="rId25"/>
    <p:sldId id="386" r:id="rId26"/>
    <p:sldId id="387" r:id="rId27"/>
    <p:sldId id="377" r:id="rId28"/>
    <p:sldId id="270" r:id="rId29"/>
    <p:sldId id="271" r:id="rId30"/>
    <p:sldId id="272" r:id="rId31"/>
    <p:sldId id="273" r:id="rId32"/>
    <p:sldId id="274" r:id="rId33"/>
    <p:sldId id="275" r:id="rId34"/>
    <p:sldId id="276" r:id="rId35"/>
    <p:sldId id="277" r:id="rId36"/>
    <p:sldId id="278" r:id="rId37"/>
    <p:sldId id="279" r:id="rId38"/>
    <p:sldId id="332" r:id="rId39"/>
    <p:sldId id="333" r:id="rId40"/>
    <p:sldId id="282" r:id="rId41"/>
    <p:sldId id="283" r:id="rId42"/>
    <p:sldId id="284" r:id="rId43"/>
    <p:sldId id="285" r:id="rId44"/>
    <p:sldId id="286" r:id="rId45"/>
    <p:sldId id="287" r:id="rId46"/>
    <p:sldId id="288" r:id="rId47"/>
    <p:sldId id="289" r:id="rId48"/>
    <p:sldId id="334" r:id="rId49"/>
    <p:sldId id="335"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46" r:id="rId63"/>
    <p:sldId id="305" r:id="rId64"/>
    <p:sldId id="306" r:id="rId65"/>
    <p:sldId id="307" r:id="rId66"/>
    <p:sldId id="308" r:id="rId67"/>
    <p:sldId id="336" r:id="rId68"/>
    <p:sldId id="337" r:id="rId69"/>
    <p:sldId id="388" r:id="rId70"/>
    <p:sldId id="311" r:id="rId71"/>
    <p:sldId id="312" r:id="rId72"/>
    <p:sldId id="313" r:id="rId73"/>
    <p:sldId id="314" r:id="rId74"/>
    <p:sldId id="315" r:id="rId75"/>
    <p:sldId id="316" r:id="rId76"/>
    <p:sldId id="317" r:id="rId77"/>
    <p:sldId id="318" r:id="rId78"/>
    <p:sldId id="319" r:id="rId79"/>
    <p:sldId id="320" r:id="rId80"/>
    <p:sldId id="338" r:id="rId81"/>
    <p:sldId id="339" r:id="rId82"/>
    <p:sldId id="340" r:id="rId83"/>
    <p:sldId id="341" r:id="rId84"/>
    <p:sldId id="343" r:id="rId85"/>
    <p:sldId id="344" r:id="rId86"/>
    <p:sldId id="345" r:id="rId87"/>
    <p:sldId id="328" r:id="rId88"/>
    <p:sldId id="329" r:id="rId89"/>
    <p:sldId id="330" r:id="rId90"/>
    <p:sldId id="331" r:id="rId91"/>
  </p:sldIdLst>
  <p:sldSz cx="12192000" cy="6858000"/>
  <p:notesSz cx="6858000" cy="9144000"/>
  <p:custDataLst>
    <p:tags r:id="rId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emnath Nair" initials="PN" lastIdx="5" clrIdx="0">
    <p:extLst>
      <p:ext uri="{19B8F6BF-5375-455C-9EA6-DF929625EA0E}">
        <p15:presenceInfo xmlns:p15="http://schemas.microsoft.com/office/powerpoint/2012/main" userId="12e1bb14d75d18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C6C6C"/>
    <a:srgbClr val="000080"/>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31" autoAdjust="0"/>
    <p:restoredTop sz="95073" autoAdjust="0"/>
  </p:normalViewPr>
  <p:slideViewPr>
    <p:cSldViewPr>
      <p:cViewPr varScale="1">
        <p:scale>
          <a:sx n="105" d="100"/>
          <a:sy n="105" d="100"/>
        </p:scale>
        <p:origin x="192" y="752"/>
      </p:cViewPr>
      <p:guideLst>
        <p:guide orient="horz" pos="2160"/>
        <p:guide pos="3840"/>
      </p:guideLst>
    </p:cSldViewPr>
  </p:slideViewPr>
  <p:outlineViewPr>
    <p:cViewPr>
      <p:scale>
        <a:sx n="33" d="100"/>
        <a:sy n="33" d="100"/>
      </p:scale>
      <p:origin x="0" y="-525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Lst>
  </p:outlineViewPr>
  <p:notesTextViewPr>
    <p:cViewPr>
      <p:scale>
        <a:sx n="66" d="100"/>
        <a:sy n="66" d="100"/>
      </p:scale>
      <p:origin x="0" y="0"/>
    </p:cViewPr>
  </p:notesTextViewPr>
  <p:sorterViewPr>
    <p:cViewPr>
      <p:scale>
        <a:sx n="1" d="1"/>
        <a:sy n="1" d="1"/>
      </p:scale>
      <p:origin x="0" y="-403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 Id="rId98" Type="http://schemas.openxmlformats.org/officeDocument/2006/relationships/tableStyles" Target="tableStyles.xml"/></Relationships>
</file>

<file path=ppt/_rels/viewProps.xml.rels><?xml version="1.0" encoding="UTF-8" standalone="yes"?>
<Relationships xmlns="http://schemas.openxmlformats.org/package/2006/relationships"><Relationship Id="rId26" Type="http://schemas.openxmlformats.org/officeDocument/2006/relationships/slide" Target="slides/slide49.xml"/><Relationship Id="rId21" Type="http://schemas.openxmlformats.org/officeDocument/2006/relationships/slide" Target="slides/slide44.xml"/><Relationship Id="rId34" Type="http://schemas.openxmlformats.org/officeDocument/2006/relationships/slide" Target="slides/slide57.xml"/><Relationship Id="rId42" Type="http://schemas.openxmlformats.org/officeDocument/2006/relationships/slide" Target="slides/slide66.xml"/><Relationship Id="rId47" Type="http://schemas.openxmlformats.org/officeDocument/2006/relationships/slide" Target="slides/slide72.xml"/><Relationship Id="rId50" Type="http://schemas.openxmlformats.org/officeDocument/2006/relationships/slide" Target="slides/slide75.xml"/><Relationship Id="rId55" Type="http://schemas.openxmlformats.org/officeDocument/2006/relationships/slide" Target="slides/slide80.xml"/><Relationship Id="rId63" Type="http://schemas.openxmlformats.org/officeDocument/2006/relationships/slide" Target="slides/slide88.xml"/><Relationship Id="rId7" Type="http://schemas.openxmlformats.org/officeDocument/2006/relationships/slide" Target="slides/slide30.xml"/><Relationship Id="rId2" Type="http://schemas.openxmlformats.org/officeDocument/2006/relationships/slide" Target="slides/slide13.xml"/><Relationship Id="rId16" Type="http://schemas.openxmlformats.org/officeDocument/2006/relationships/slide" Target="slides/slide39.xml"/><Relationship Id="rId29" Type="http://schemas.openxmlformats.org/officeDocument/2006/relationships/slide" Target="slides/slide52.xml"/><Relationship Id="rId11" Type="http://schemas.openxmlformats.org/officeDocument/2006/relationships/slide" Target="slides/slide34.xml"/><Relationship Id="rId24" Type="http://schemas.openxmlformats.org/officeDocument/2006/relationships/slide" Target="slides/slide47.xml"/><Relationship Id="rId32" Type="http://schemas.openxmlformats.org/officeDocument/2006/relationships/slide" Target="slides/slide55.xml"/><Relationship Id="rId37" Type="http://schemas.openxmlformats.org/officeDocument/2006/relationships/slide" Target="slides/slide60.xml"/><Relationship Id="rId40" Type="http://schemas.openxmlformats.org/officeDocument/2006/relationships/slide" Target="slides/slide64.xml"/><Relationship Id="rId45" Type="http://schemas.openxmlformats.org/officeDocument/2006/relationships/slide" Target="slides/slide70.xml"/><Relationship Id="rId53" Type="http://schemas.openxmlformats.org/officeDocument/2006/relationships/slide" Target="slides/slide78.xml"/><Relationship Id="rId58" Type="http://schemas.openxmlformats.org/officeDocument/2006/relationships/slide" Target="slides/slide83.xml"/><Relationship Id="rId5" Type="http://schemas.openxmlformats.org/officeDocument/2006/relationships/slide" Target="slides/slide28.xml"/><Relationship Id="rId61" Type="http://schemas.openxmlformats.org/officeDocument/2006/relationships/slide" Target="slides/slide86.xml"/><Relationship Id="rId19" Type="http://schemas.openxmlformats.org/officeDocument/2006/relationships/slide" Target="slides/slide42.xml"/><Relationship Id="rId14" Type="http://schemas.openxmlformats.org/officeDocument/2006/relationships/slide" Target="slides/slide37.xml"/><Relationship Id="rId22" Type="http://schemas.openxmlformats.org/officeDocument/2006/relationships/slide" Target="slides/slide45.xml"/><Relationship Id="rId27" Type="http://schemas.openxmlformats.org/officeDocument/2006/relationships/slide" Target="slides/slide50.xml"/><Relationship Id="rId30" Type="http://schemas.openxmlformats.org/officeDocument/2006/relationships/slide" Target="slides/slide53.xml"/><Relationship Id="rId35" Type="http://schemas.openxmlformats.org/officeDocument/2006/relationships/slide" Target="slides/slide58.xml"/><Relationship Id="rId43" Type="http://schemas.openxmlformats.org/officeDocument/2006/relationships/slide" Target="slides/slide67.xml"/><Relationship Id="rId48" Type="http://schemas.openxmlformats.org/officeDocument/2006/relationships/slide" Target="slides/slide73.xml"/><Relationship Id="rId56" Type="http://schemas.openxmlformats.org/officeDocument/2006/relationships/slide" Target="slides/slide81.xml"/><Relationship Id="rId64" Type="http://schemas.openxmlformats.org/officeDocument/2006/relationships/slide" Target="slides/slide89.xml"/><Relationship Id="rId8" Type="http://schemas.openxmlformats.org/officeDocument/2006/relationships/slide" Target="slides/slide31.xml"/><Relationship Id="rId51" Type="http://schemas.openxmlformats.org/officeDocument/2006/relationships/slide" Target="slides/slide76.xml"/><Relationship Id="rId3" Type="http://schemas.openxmlformats.org/officeDocument/2006/relationships/slide" Target="slides/slide14.xml"/><Relationship Id="rId12" Type="http://schemas.openxmlformats.org/officeDocument/2006/relationships/slide" Target="slides/slide35.xml"/><Relationship Id="rId17" Type="http://schemas.openxmlformats.org/officeDocument/2006/relationships/slide" Target="slides/slide40.xml"/><Relationship Id="rId25" Type="http://schemas.openxmlformats.org/officeDocument/2006/relationships/slide" Target="slides/slide48.xml"/><Relationship Id="rId33" Type="http://schemas.openxmlformats.org/officeDocument/2006/relationships/slide" Target="slides/slide56.xml"/><Relationship Id="rId38" Type="http://schemas.openxmlformats.org/officeDocument/2006/relationships/slide" Target="slides/slide61.xml"/><Relationship Id="rId46" Type="http://schemas.openxmlformats.org/officeDocument/2006/relationships/slide" Target="slides/slide71.xml"/><Relationship Id="rId59" Type="http://schemas.openxmlformats.org/officeDocument/2006/relationships/slide" Target="slides/slide84.xml"/><Relationship Id="rId20" Type="http://schemas.openxmlformats.org/officeDocument/2006/relationships/slide" Target="slides/slide43.xml"/><Relationship Id="rId41" Type="http://schemas.openxmlformats.org/officeDocument/2006/relationships/slide" Target="slides/slide65.xml"/><Relationship Id="rId54" Type="http://schemas.openxmlformats.org/officeDocument/2006/relationships/slide" Target="slides/slide79.xml"/><Relationship Id="rId62" Type="http://schemas.openxmlformats.org/officeDocument/2006/relationships/slide" Target="slides/slide87.xml"/><Relationship Id="rId1" Type="http://schemas.openxmlformats.org/officeDocument/2006/relationships/slide" Target="slides/slide1.xml"/><Relationship Id="rId6" Type="http://schemas.openxmlformats.org/officeDocument/2006/relationships/slide" Target="slides/slide29.xml"/><Relationship Id="rId15" Type="http://schemas.openxmlformats.org/officeDocument/2006/relationships/slide" Target="slides/slide38.xml"/><Relationship Id="rId23" Type="http://schemas.openxmlformats.org/officeDocument/2006/relationships/slide" Target="slides/slide46.xml"/><Relationship Id="rId28" Type="http://schemas.openxmlformats.org/officeDocument/2006/relationships/slide" Target="slides/slide51.xml"/><Relationship Id="rId36" Type="http://schemas.openxmlformats.org/officeDocument/2006/relationships/slide" Target="slides/slide59.xml"/><Relationship Id="rId49" Type="http://schemas.openxmlformats.org/officeDocument/2006/relationships/slide" Target="slides/slide74.xml"/><Relationship Id="rId57" Type="http://schemas.openxmlformats.org/officeDocument/2006/relationships/slide" Target="slides/slide82.xml"/><Relationship Id="rId10" Type="http://schemas.openxmlformats.org/officeDocument/2006/relationships/slide" Target="slides/slide33.xml"/><Relationship Id="rId31" Type="http://schemas.openxmlformats.org/officeDocument/2006/relationships/slide" Target="slides/slide54.xml"/><Relationship Id="rId44" Type="http://schemas.openxmlformats.org/officeDocument/2006/relationships/slide" Target="slides/slide68.xml"/><Relationship Id="rId52" Type="http://schemas.openxmlformats.org/officeDocument/2006/relationships/slide" Target="slides/slide77.xml"/><Relationship Id="rId60" Type="http://schemas.openxmlformats.org/officeDocument/2006/relationships/slide" Target="slides/slide85.xml"/><Relationship Id="rId65" Type="http://schemas.openxmlformats.org/officeDocument/2006/relationships/slide" Target="slides/slide90.xml"/><Relationship Id="rId4" Type="http://schemas.openxmlformats.org/officeDocument/2006/relationships/slide" Target="slides/slide27.xml"/><Relationship Id="rId9" Type="http://schemas.openxmlformats.org/officeDocument/2006/relationships/slide" Target="slides/slide32.xml"/><Relationship Id="rId13" Type="http://schemas.openxmlformats.org/officeDocument/2006/relationships/slide" Target="slides/slide36.xml"/><Relationship Id="rId18" Type="http://schemas.openxmlformats.org/officeDocument/2006/relationships/slide" Target="slides/slide41.xml"/><Relationship Id="rId39" Type="http://schemas.openxmlformats.org/officeDocument/2006/relationships/slide" Target="slides/slide6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2T01:19:18.382" idx="3">
    <p:pos x="10" y="10"/>
    <p:text>In the equations in the middle check and if needed adjust spacing on both sides of equals sign</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24.510"/>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31.045"/>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24.510"/>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31.045"/>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24.510"/>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27:31.045"/>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9/29/20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2</a:t>
            </a:fld>
            <a:endParaRPr lang="en-US" altLang="en-US" dirty="0"/>
          </a:p>
        </p:txBody>
      </p:sp>
    </p:spTree>
    <p:extLst>
      <p:ext uri="{BB962C8B-B14F-4D97-AF65-F5344CB8AC3E}">
        <p14:creationId xmlns:p14="http://schemas.microsoft.com/office/powerpoint/2010/main" val="386344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11</a:t>
            </a:fld>
            <a:endParaRPr lang="en-US" altLang="en-US" dirty="0"/>
          </a:p>
        </p:txBody>
      </p:sp>
    </p:spTree>
    <p:extLst>
      <p:ext uri="{BB962C8B-B14F-4D97-AF65-F5344CB8AC3E}">
        <p14:creationId xmlns:p14="http://schemas.microsoft.com/office/powerpoint/2010/main" val="3354849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12</a:t>
            </a:fld>
            <a:endParaRPr lang="en-US" altLang="en-US" dirty="0"/>
          </a:p>
        </p:txBody>
      </p:sp>
    </p:spTree>
    <p:extLst>
      <p:ext uri="{BB962C8B-B14F-4D97-AF65-F5344CB8AC3E}">
        <p14:creationId xmlns:p14="http://schemas.microsoft.com/office/powerpoint/2010/main" val="1625125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15</a:t>
            </a:fld>
            <a:endParaRPr lang="en-US" dirty="0"/>
          </a:p>
        </p:txBody>
      </p:sp>
    </p:spTree>
    <p:extLst>
      <p:ext uri="{BB962C8B-B14F-4D97-AF65-F5344CB8AC3E}">
        <p14:creationId xmlns:p14="http://schemas.microsoft.com/office/powerpoint/2010/main" val="5886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16</a:t>
            </a:fld>
            <a:endParaRPr lang="en-US" dirty="0"/>
          </a:p>
        </p:txBody>
      </p:sp>
    </p:spTree>
    <p:extLst>
      <p:ext uri="{BB962C8B-B14F-4D97-AF65-F5344CB8AC3E}">
        <p14:creationId xmlns:p14="http://schemas.microsoft.com/office/powerpoint/2010/main" val="381361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17</a:t>
            </a:fld>
            <a:endParaRPr lang="en-US" dirty="0"/>
          </a:p>
        </p:txBody>
      </p:sp>
    </p:spTree>
    <p:extLst>
      <p:ext uri="{BB962C8B-B14F-4D97-AF65-F5344CB8AC3E}">
        <p14:creationId xmlns:p14="http://schemas.microsoft.com/office/powerpoint/2010/main" val="413394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18</a:t>
            </a:fld>
            <a:endParaRPr lang="en-US" dirty="0"/>
          </a:p>
        </p:txBody>
      </p:sp>
    </p:spTree>
    <p:extLst>
      <p:ext uri="{BB962C8B-B14F-4D97-AF65-F5344CB8AC3E}">
        <p14:creationId xmlns:p14="http://schemas.microsoft.com/office/powerpoint/2010/main" val="302915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19</a:t>
            </a:fld>
            <a:endParaRPr lang="en-US" dirty="0"/>
          </a:p>
        </p:txBody>
      </p:sp>
    </p:spTree>
    <p:extLst>
      <p:ext uri="{BB962C8B-B14F-4D97-AF65-F5344CB8AC3E}">
        <p14:creationId xmlns:p14="http://schemas.microsoft.com/office/powerpoint/2010/main" val="103077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20</a:t>
            </a:fld>
            <a:endParaRPr lang="en-US" dirty="0"/>
          </a:p>
        </p:txBody>
      </p:sp>
    </p:spTree>
    <p:extLst>
      <p:ext uri="{BB962C8B-B14F-4D97-AF65-F5344CB8AC3E}">
        <p14:creationId xmlns:p14="http://schemas.microsoft.com/office/powerpoint/2010/main" val="32340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21</a:t>
            </a:fld>
            <a:endParaRPr lang="en-US" altLang="en-US" dirty="0"/>
          </a:p>
        </p:txBody>
      </p:sp>
    </p:spTree>
    <p:extLst>
      <p:ext uri="{BB962C8B-B14F-4D97-AF65-F5344CB8AC3E}">
        <p14:creationId xmlns:p14="http://schemas.microsoft.com/office/powerpoint/2010/main" val="393486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22</a:t>
            </a:fld>
            <a:endParaRPr lang="en-US" dirty="0"/>
          </a:p>
        </p:txBody>
      </p:sp>
    </p:spTree>
    <p:extLst>
      <p:ext uri="{BB962C8B-B14F-4D97-AF65-F5344CB8AC3E}">
        <p14:creationId xmlns:p14="http://schemas.microsoft.com/office/powerpoint/2010/main" val="129699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a:t>
            </a:fld>
            <a:endParaRPr lang="en-US" altLang="en-US" dirty="0"/>
          </a:p>
        </p:txBody>
      </p:sp>
    </p:spTree>
    <p:extLst>
      <p:ext uri="{BB962C8B-B14F-4D97-AF65-F5344CB8AC3E}">
        <p14:creationId xmlns:p14="http://schemas.microsoft.com/office/powerpoint/2010/main" val="1573120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23</a:t>
            </a:fld>
            <a:endParaRPr lang="en-US" dirty="0"/>
          </a:p>
        </p:txBody>
      </p:sp>
    </p:spTree>
    <p:extLst>
      <p:ext uri="{BB962C8B-B14F-4D97-AF65-F5344CB8AC3E}">
        <p14:creationId xmlns:p14="http://schemas.microsoft.com/office/powerpoint/2010/main" val="3423258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24</a:t>
            </a:fld>
            <a:endParaRPr lang="en-US" dirty="0"/>
          </a:p>
        </p:txBody>
      </p:sp>
    </p:spTree>
    <p:extLst>
      <p:ext uri="{BB962C8B-B14F-4D97-AF65-F5344CB8AC3E}">
        <p14:creationId xmlns:p14="http://schemas.microsoft.com/office/powerpoint/2010/main" val="1116668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25</a:t>
            </a:fld>
            <a:endParaRPr lang="en-US" dirty="0"/>
          </a:p>
        </p:txBody>
      </p:sp>
    </p:spTree>
    <p:extLst>
      <p:ext uri="{BB962C8B-B14F-4D97-AF65-F5344CB8AC3E}">
        <p14:creationId xmlns:p14="http://schemas.microsoft.com/office/powerpoint/2010/main" val="4060933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dirty="0"/>
          </a:p>
        </p:txBody>
      </p:sp>
    </p:spTree>
    <p:extLst>
      <p:ext uri="{BB962C8B-B14F-4D97-AF65-F5344CB8AC3E}">
        <p14:creationId xmlns:p14="http://schemas.microsoft.com/office/powerpoint/2010/main" val="285231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29</a:t>
            </a:fld>
            <a:endParaRPr lang="en-US" altLang="en-US" dirty="0"/>
          </a:p>
        </p:txBody>
      </p:sp>
    </p:spTree>
    <p:extLst>
      <p:ext uri="{BB962C8B-B14F-4D97-AF65-F5344CB8AC3E}">
        <p14:creationId xmlns:p14="http://schemas.microsoft.com/office/powerpoint/2010/main" val="3651719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32</a:t>
            </a:fld>
            <a:endParaRPr lang="en-US" altLang="en-US" dirty="0"/>
          </a:p>
        </p:txBody>
      </p:sp>
    </p:spTree>
    <p:extLst>
      <p:ext uri="{BB962C8B-B14F-4D97-AF65-F5344CB8AC3E}">
        <p14:creationId xmlns:p14="http://schemas.microsoft.com/office/powerpoint/2010/main" val="674568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35</a:t>
            </a:fld>
            <a:endParaRPr lang="en-US" altLang="en-US" dirty="0"/>
          </a:p>
        </p:txBody>
      </p:sp>
    </p:spTree>
    <p:extLst>
      <p:ext uri="{BB962C8B-B14F-4D97-AF65-F5344CB8AC3E}">
        <p14:creationId xmlns:p14="http://schemas.microsoft.com/office/powerpoint/2010/main" val="254211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36</a:t>
            </a:fld>
            <a:endParaRPr lang="en-US" altLang="en-US" dirty="0"/>
          </a:p>
        </p:txBody>
      </p:sp>
    </p:spTree>
    <p:extLst>
      <p:ext uri="{BB962C8B-B14F-4D97-AF65-F5344CB8AC3E}">
        <p14:creationId xmlns:p14="http://schemas.microsoft.com/office/powerpoint/2010/main" val="3555379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37</a:t>
            </a:fld>
            <a:endParaRPr lang="en-US" altLang="en-US" dirty="0"/>
          </a:p>
        </p:txBody>
      </p:sp>
    </p:spTree>
    <p:extLst>
      <p:ext uri="{BB962C8B-B14F-4D97-AF65-F5344CB8AC3E}">
        <p14:creationId xmlns:p14="http://schemas.microsoft.com/office/powerpoint/2010/main" val="317107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38</a:t>
            </a:fld>
            <a:endParaRPr lang="en-US" altLang="en-US" dirty="0"/>
          </a:p>
        </p:txBody>
      </p:sp>
    </p:spTree>
    <p:extLst>
      <p:ext uri="{BB962C8B-B14F-4D97-AF65-F5344CB8AC3E}">
        <p14:creationId xmlns:p14="http://schemas.microsoft.com/office/powerpoint/2010/main" val="47693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a:t>
            </a:fld>
            <a:endParaRPr lang="en-US" altLang="en-US" dirty="0"/>
          </a:p>
        </p:txBody>
      </p:sp>
    </p:spTree>
    <p:extLst>
      <p:ext uri="{BB962C8B-B14F-4D97-AF65-F5344CB8AC3E}">
        <p14:creationId xmlns:p14="http://schemas.microsoft.com/office/powerpoint/2010/main" val="3133568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39</a:t>
            </a:fld>
            <a:endParaRPr lang="en-US" altLang="en-US" dirty="0"/>
          </a:p>
        </p:txBody>
      </p:sp>
    </p:spTree>
    <p:extLst>
      <p:ext uri="{BB962C8B-B14F-4D97-AF65-F5344CB8AC3E}">
        <p14:creationId xmlns:p14="http://schemas.microsoft.com/office/powerpoint/2010/main" val="209771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42</a:t>
            </a:fld>
            <a:endParaRPr lang="en-US" altLang="en-US" dirty="0"/>
          </a:p>
        </p:txBody>
      </p:sp>
    </p:spTree>
    <p:extLst>
      <p:ext uri="{BB962C8B-B14F-4D97-AF65-F5344CB8AC3E}">
        <p14:creationId xmlns:p14="http://schemas.microsoft.com/office/powerpoint/2010/main" val="3161230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45</a:t>
            </a:fld>
            <a:endParaRPr lang="en-US" altLang="en-US" dirty="0"/>
          </a:p>
        </p:txBody>
      </p:sp>
    </p:spTree>
    <p:extLst>
      <p:ext uri="{BB962C8B-B14F-4D97-AF65-F5344CB8AC3E}">
        <p14:creationId xmlns:p14="http://schemas.microsoft.com/office/powerpoint/2010/main" val="993377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46</a:t>
            </a:fld>
            <a:endParaRPr lang="en-US" altLang="en-US" dirty="0"/>
          </a:p>
        </p:txBody>
      </p:sp>
    </p:spTree>
    <p:extLst>
      <p:ext uri="{BB962C8B-B14F-4D97-AF65-F5344CB8AC3E}">
        <p14:creationId xmlns:p14="http://schemas.microsoft.com/office/powerpoint/2010/main" val="4279108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47</a:t>
            </a:fld>
            <a:endParaRPr lang="en-US" altLang="en-US" dirty="0"/>
          </a:p>
        </p:txBody>
      </p:sp>
    </p:spTree>
    <p:extLst>
      <p:ext uri="{BB962C8B-B14F-4D97-AF65-F5344CB8AC3E}">
        <p14:creationId xmlns:p14="http://schemas.microsoft.com/office/powerpoint/2010/main" val="120624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48</a:t>
            </a:fld>
            <a:endParaRPr lang="en-US" altLang="en-US" dirty="0"/>
          </a:p>
        </p:txBody>
      </p:sp>
    </p:spTree>
    <p:extLst>
      <p:ext uri="{BB962C8B-B14F-4D97-AF65-F5344CB8AC3E}">
        <p14:creationId xmlns:p14="http://schemas.microsoft.com/office/powerpoint/2010/main" val="105813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49</a:t>
            </a:fld>
            <a:endParaRPr lang="en-US" altLang="en-US" dirty="0"/>
          </a:p>
        </p:txBody>
      </p:sp>
    </p:spTree>
    <p:extLst>
      <p:ext uri="{BB962C8B-B14F-4D97-AF65-F5344CB8AC3E}">
        <p14:creationId xmlns:p14="http://schemas.microsoft.com/office/powerpoint/2010/main" val="1535207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55</a:t>
            </a:fld>
            <a:endParaRPr lang="en-US" altLang="en-US" dirty="0"/>
          </a:p>
        </p:txBody>
      </p:sp>
    </p:spTree>
    <p:extLst>
      <p:ext uri="{BB962C8B-B14F-4D97-AF65-F5344CB8AC3E}">
        <p14:creationId xmlns:p14="http://schemas.microsoft.com/office/powerpoint/2010/main" val="2660970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57</a:t>
            </a:fld>
            <a:endParaRPr lang="en-US" dirty="0"/>
          </a:p>
        </p:txBody>
      </p:sp>
    </p:spTree>
    <p:extLst>
      <p:ext uri="{BB962C8B-B14F-4D97-AF65-F5344CB8AC3E}">
        <p14:creationId xmlns:p14="http://schemas.microsoft.com/office/powerpoint/2010/main" val="36652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65</a:t>
            </a:fld>
            <a:endParaRPr lang="en-US" dirty="0"/>
          </a:p>
        </p:txBody>
      </p:sp>
    </p:spTree>
    <p:extLst>
      <p:ext uri="{BB962C8B-B14F-4D97-AF65-F5344CB8AC3E}">
        <p14:creationId xmlns:p14="http://schemas.microsoft.com/office/powerpoint/2010/main" val="251191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a:t>
            </a:fld>
            <a:endParaRPr lang="en-US" altLang="en-US" dirty="0"/>
          </a:p>
        </p:txBody>
      </p:sp>
    </p:spTree>
    <p:extLst>
      <p:ext uri="{BB962C8B-B14F-4D97-AF65-F5344CB8AC3E}">
        <p14:creationId xmlns:p14="http://schemas.microsoft.com/office/powerpoint/2010/main" val="2682604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68</a:t>
            </a:fld>
            <a:endParaRPr lang="en-US" altLang="en-US" dirty="0"/>
          </a:p>
        </p:txBody>
      </p:sp>
    </p:spTree>
    <p:extLst>
      <p:ext uri="{BB962C8B-B14F-4D97-AF65-F5344CB8AC3E}">
        <p14:creationId xmlns:p14="http://schemas.microsoft.com/office/powerpoint/2010/main" val="3219283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72</a:t>
            </a:fld>
            <a:endParaRPr lang="en-US" altLang="en-US" dirty="0"/>
          </a:p>
        </p:txBody>
      </p:sp>
    </p:spTree>
    <p:extLst>
      <p:ext uri="{BB962C8B-B14F-4D97-AF65-F5344CB8AC3E}">
        <p14:creationId xmlns:p14="http://schemas.microsoft.com/office/powerpoint/2010/main" val="1697472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77</a:t>
            </a:fld>
            <a:endParaRPr lang="en-US" dirty="0"/>
          </a:p>
        </p:txBody>
      </p:sp>
    </p:spTree>
    <p:extLst>
      <p:ext uri="{BB962C8B-B14F-4D97-AF65-F5344CB8AC3E}">
        <p14:creationId xmlns:p14="http://schemas.microsoft.com/office/powerpoint/2010/main" val="1867342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78</a:t>
            </a:fld>
            <a:endParaRPr lang="en-US" dirty="0"/>
          </a:p>
        </p:txBody>
      </p:sp>
    </p:spTree>
    <p:extLst>
      <p:ext uri="{BB962C8B-B14F-4D97-AF65-F5344CB8AC3E}">
        <p14:creationId xmlns:p14="http://schemas.microsoft.com/office/powerpoint/2010/main" val="211883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A7E2C-3593-465C-965F-4369CA763FF8}" type="slidenum">
              <a:rPr lang="en-US" smtClean="0"/>
              <a:t>89</a:t>
            </a:fld>
            <a:endParaRPr lang="en-US" dirty="0"/>
          </a:p>
        </p:txBody>
      </p:sp>
    </p:spTree>
    <p:extLst>
      <p:ext uri="{BB962C8B-B14F-4D97-AF65-F5344CB8AC3E}">
        <p14:creationId xmlns:p14="http://schemas.microsoft.com/office/powerpoint/2010/main" val="294839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6</a:t>
            </a:fld>
            <a:endParaRPr lang="en-US" altLang="en-US" dirty="0"/>
          </a:p>
        </p:txBody>
      </p:sp>
    </p:spTree>
    <p:extLst>
      <p:ext uri="{BB962C8B-B14F-4D97-AF65-F5344CB8AC3E}">
        <p14:creationId xmlns:p14="http://schemas.microsoft.com/office/powerpoint/2010/main" val="347218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7</a:t>
            </a:fld>
            <a:endParaRPr lang="en-US" altLang="en-US" dirty="0"/>
          </a:p>
        </p:txBody>
      </p:sp>
    </p:spTree>
    <p:extLst>
      <p:ext uri="{BB962C8B-B14F-4D97-AF65-F5344CB8AC3E}">
        <p14:creationId xmlns:p14="http://schemas.microsoft.com/office/powerpoint/2010/main" val="296835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8</a:t>
            </a:fld>
            <a:endParaRPr lang="en-US" altLang="en-US" dirty="0"/>
          </a:p>
        </p:txBody>
      </p:sp>
    </p:spTree>
    <p:extLst>
      <p:ext uri="{BB962C8B-B14F-4D97-AF65-F5344CB8AC3E}">
        <p14:creationId xmlns:p14="http://schemas.microsoft.com/office/powerpoint/2010/main" val="310998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9</a:t>
            </a:fld>
            <a:endParaRPr lang="en-US" altLang="en-US" dirty="0"/>
          </a:p>
        </p:txBody>
      </p:sp>
    </p:spTree>
    <p:extLst>
      <p:ext uri="{BB962C8B-B14F-4D97-AF65-F5344CB8AC3E}">
        <p14:creationId xmlns:p14="http://schemas.microsoft.com/office/powerpoint/2010/main" val="158889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10</a:t>
            </a:fld>
            <a:endParaRPr lang="en-US" altLang="en-US" dirty="0"/>
          </a:p>
        </p:txBody>
      </p:sp>
    </p:spTree>
    <p:extLst>
      <p:ext uri="{BB962C8B-B14F-4D97-AF65-F5344CB8AC3E}">
        <p14:creationId xmlns:p14="http://schemas.microsoft.com/office/powerpoint/2010/main" val="2084105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10.png"/><Relationship Id="rId7"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1.png"/><Relationship Id="rId10" Type="http://schemas.openxmlformats.org/officeDocument/2006/relationships/image" Target="../media/image110.png"/><Relationship Id="rId4" Type="http://schemas.openxmlformats.org/officeDocument/2006/relationships/image" Target="../media/image510.png"/><Relationship Id="rId9" Type="http://schemas.openxmlformats.org/officeDocument/2006/relationships/image" Target="../media/image1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1.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1.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customXml" Target="../ink/ink1.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50.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4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image" Target="../media/image3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12.png"/></Relationships>
</file>

<file path=ppt/slides/_rels/slide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6.xml"/><Relationship Id="rId1" Type="http://schemas.openxmlformats.org/officeDocument/2006/relationships/slideLayout" Target="../slideLayouts/slideLayout2.xml"/><Relationship Id="rId11" Type="http://schemas.openxmlformats.org/officeDocument/2006/relationships/image" Target="../media/image440.png"/><Relationship Id="rId5" Type="http://schemas.openxmlformats.org/officeDocument/2006/relationships/customXml" Target="../ink/ink3.xml"/><Relationship Id="rId10" Type="http://schemas.openxmlformats.org/officeDocument/2006/relationships/customXml" Target="../ink/ink4.xml"/><Relationship Id="rId4" Type="http://schemas.openxmlformats.org/officeDocument/2006/relationships/image" Target="../media/image80.png"/><Relationship Id="rId9" Type="http://schemas.openxmlformats.org/officeDocument/2006/relationships/image" Target="../media/image33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70.png"/><Relationship Id="rId7" Type="http://schemas.openxmlformats.org/officeDocument/2006/relationships/image" Target="../media/image511.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 Id="rId9" Type="http://schemas.openxmlformats.org/officeDocument/2006/relationships/image" Target="../media/image5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10.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50.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20.png"/><Relationship Id="rId7" Type="http://schemas.openxmlformats.org/officeDocument/2006/relationships/image" Target="../media/image730.png"/><Relationship Id="rId12"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760.png"/><Relationship Id="rId5" Type="http://schemas.openxmlformats.org/officeDocument/2006/relationships/image" Target="../media/image103.png"/><Relationship Id="rId10" Type="http://schemas.openxmlformats.org/officeDocument/2006/relationships/image" Target="../media/image751.png"/><Relationship Id="rId4" Type="http://schemas.openxmlformats.org/officeDocument/2006/relationships/image" Target="../media/image102.png"/><Relationship Id="rId9" Type="http://schemas.openxmlformats.org/officeDocument/2006/relationships/image" Target="../media/image750.png"/></Relationships>
</file>

<file path=ppt/slides/_rels/slide66.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customXml" Target="../ink/ink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5.xml"/><Relationship Id="rId10" Type="http://schemas.openxmlformats.org/officeDocument/2006/relationships/image" Target="../media/image811.png"/><Relationship Id="rId4" Type="http://schemas.openxmlformats.org/officeDocument/2006/relationships/image" Target="../media/image780.png"/><Relationship Id="rId9" Type="http://schemas.openxmlformats.org/officeDocument/2006/relationships/image" Target="../media/image330.png"/></Relationships>
</file>

<file path=ppt/slides/_rels/slide6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Residual Analysis Recap</a:t>
            </a:r>
          </a:p>
        </p:txBody>
      </p:sp>
      <p:sp>
        <p:nvSpPr>
          <p:cNvPr id="3" name="Subtitle 2">
            <a:extLst>
              <a:ext uri="{FF2B5EF4-FFF2-40B4-BE49-F238E27FC236}">
                <a16:creationId xmlns:a16="http://schemas.microsoft.com/office/drawing/2014/main" id="{1E6066E0-B4F9-3F47-9AF0-1A1A7B16B7F7}"/>
              </a:ext>
            </a:extLst>
          </p:cNvPr>
          <p:cNvSpPr>
            <a:spLocks noGrp="1"/>
          </p:cNvSpPr>
          <p:nvPr>
            <p:ph type="subTitle" idx="1"/>
          </p:nvPr>
        </p:nvSpPr>
        <p:spPr/>
        <p:txBody>
          <a:bodyPr/>
          <a:lstStyle/>
          <a:p>
            <a:r>
              <a:rPr lang="en-US" dirty="0"/>
              <a:t>Part I</a:t>
            </a:r>
          </a:p>
        </p:txBody>
      </p:sp>
    </p:spTree>
    <p:extLst>
      <p:ext uri="{BB962C8B-B14F-4D97-AF65-F5344CB8AC3E}">
        <p14:creationId xmlns:p14="http://schemas.microsoft.com/office/powerpoint/2010/main" val="156839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Residual Analysis</a:t>
            </a:r>
          </a:p>
        </p:txBody>
      </p:sp>
      <p:sp>
        <p:nvSpPr>
          <p:cNvPr id="2" name="TextBox 1"/>
          <p:cNvSpPr txBox="1"/>
          <p:nvPr/>
        </p:nvSpPr>
        <p:spPr>
          <a:xfrm>
            <a:off x="2209800" y="1476652"/>
            <a:ext cx="8077200" cy="369332"/>
          </a:xfrm>
          <a:prstGeom prst="rect">
            <a:avLst/>
          </a:prstGeom>
          <a:noFill/>
        </p:spPr>
        <p:txBody>
          <a:bodyPr wrap="square" rtlCol="0">
            <a:spAutoFit/>
          </a:bodyPr>
          <a:lstStyle/>
          <a:p>
            <a:r>
              <a:rPr lang="en-US" dirty="0"/>
              <a:t>Curvature means non-random cloud: non-constant variance, non-linearity</a:t>
            </a:r>
          </a:p>
        </p:txBody>
      </p:sp>
      <p:pic>
        <p:nvPicPr>
          <p:cNvPr id="3" name="Picture 2">
            <a:extLst>
              <a:ext uri="{FF2B5EF4-FFF2-40B4-BE49-F238E27FC236}">
                <a16:creationId xmlns:a16="http://schemas.microsoft.com/office/drawing/2014/main" id="{A0EFB5A5-69AD-4C28-A976-3FADAFD22764}"/>
              </a:ext>
            </a:extLst>
          </p:cNvPr>
          <p:cNvPicPr>
            <a:picLocks noChangeAspect="1"/>
          </p:cNvPicPr>
          <p:nvPr/>
        </p:nvPicPr>
        <p:blipFill>
          <a:blip r:embed="rId3"/>
          <a:stretch>
            <a:fillRect/>
          </a:stretch>
        </p:blipFill>
        <p:spPr>
          <a:xfrm>
            <a:off x="6172201" y="2312670"/>
            <a:ext cx="4260569" cy="3182516"/>
          </a:xfrm>
          <a:prstGeom prst="rect">
            <a:avLst/>
          </a:prstGeom>
        </p:spPr>
      </p:pic>
      <p:pic>
        <p:nvPicPr>
          <p:cNvPr id="4" name="Picture 3">
            <a:extLst>
              <a:ext uri="{FF2B5EF4-FFF2-40B4-BE49-F238E27FC236}">
                <a16:creationId xmlns:a16="http://schemas.microsoft.com/office/drawing/2014/main" id="{C002930F-9BBB-4B01-A8E4-BFD6AB8CA193}"/>
              </a:ext>
            </a:extLst>
          </p:cNvPr>
          <p:cNvPicPr>
            <a:picLocks noChangeAspect="1"/>
          </p:cNvPicPr>
          <p:nvPr/>
        </p:nvPicPr>
        <p:blipFill>
          <a:blip r:embed="rId4"/>
          <a:stretch>
            <a:fillRect/>
          </a:stretch>
        </p:blipFill>
        <p:spPr>
          <a:xfrm>
            <a:off x="1746790" y="2312670"/>
            <a:ext cx="4209134" cy="3182516"/>
          </a:xfrm>
          <a:prstGeom prst="rect">
            <a:avLst/>
          </a:prstGeom>
        </p:spPr>
      </p:pic>
    </p:spTree>
    <p:extLst>
      <p:ext uri="{BB962C8B-B14F-4D97-AF65-F5344CB8AC3E}">
        <p14:creationId xmlns:p14="http://schemas.microsoft.com/office/powerpoint/2010/main" val="287374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Assumptions with Residuals</a:t>
            </a:r>
          </a:p>
        </p:txBody>
      </p:sp>
      <mc:AlternateContent xmlns:mc="http://schemas.openxmlformats.org/markup-compatibility/2006" xmlns:a14="http://schemas.microsoft.com/office/drawing/2010/main">
        <mc:Choice Requires="a14">
          <p:sp>
            <p:nvSpPr>
              <p:cNvPr id="3" name="TextBox 2"/>
              <p:cNvSpPr txBox="1"/>
              <p:nvPr/>
            </p:nvSpPr>
            <p:spPr>
              <a:xfrm>
                <a:off x="4296150" y="1513026"/>
                <a:ext cx="3689279" cy="540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𝑖</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i="1">
                              <a:latin typeface="Cambria Math" panose="02040503050406030204" pitchFamily="18" charset="0"/>
                              <a:ea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sSub>
                            <m:sSubPr>
                              <m:ctrlPr>
                                <a:rPr lang="en-US" sz="3200" i="1">
                                  <a:latin typeface="Cambria Math" panose="02040503050406030204" pitchFamily="18" charset="0"/>
                                </a:rPr>
                              </m:ctrlPr>
                            </m:sSubPr>
                            <m:e>
                              <m:r>
                                <a:rPr lang="en-US" sz="3200" i="1">
                                  <a:latin typeface="Cambria Math" panose="02040503050406030204" pitchFamily="18" charset="0"/>
                                </a:rPr>
                                <m:t>1</m:t>
                              </m:r>
                            </m:e>
                            <m:sub>
                              <m:r>
                                <a:rPr lang="en-US" sz="3200" i="1">
                                  <a:latin typeface="Cambria Math" panose="02040503050406030204" pitchFamily="18" charset="0"/>
                                </a:rPr>
                                <m:t>𝑖</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𝜀</m:t>
                          </m:r>
                        </m:e>
                        <m:sub>
                          <m:r>
                            <a:rPr lang="en-US" sz="3200" i="1">
                              <a:latin typeface="Cambria Math" panose="02040503050406030204" pitchFamily="18" charset="0"/>
                            </a:rPr>
                            <m:t>𝑖</m:t>
                          </m:r>
                        </m:sub>
                      </m:sSub>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296150" y="1513026"/>
                <a:ext cx="3689279" cy="540341"/>
              </a:xfrm>
              <a:prstGeom prst="rect">
                <a:avLst/>
              </a:prstGeom>
              <a:blipFill>
                <a:blip r:embed="rId3"/>
                <a:stretch>
                  <a:fillRect l="-1718" t="-4651" r="-344" b="-27907"/>
                </a:stretch>
              </a:blipFill>
            </p:spPr>
            <p:txBody>
              <a:bodyPr/>
              <a:lstStyle/>
              <a:p>
                <a:r>
                  <a:rPr lang="en-US">
                    <a:noFill/>
                  </a:rPr>
                  <a:t> </a:t>
                </a:r>
              </a:p>
            </p:txBody>
          </p:sp>
        </mc:Fallback>
      </mc:AlternateContent>
      <p:sp>
        <p:nvSpPr>
          <p:cNvPr id="5" name="TextBox 4"/>
          <p:cNvSpPr txBox="1"/>
          <p:nvPr/>
        </p:nvSpPr>
        <p:spPr>
          <a:xfrm>
            <a:off x="4587454" y="2096205"/>
            <a:ext cx="3544560" cy="369332"/>
          </a:xfrm>
          <a:prstGeom prst="rect">
            <a:avLst/>
          </a:prstGeom>
          <a:noFill/>
        </p:spPr>
        <p:txBody>
          <a:bodyPr wrap="none" rtlCol="0">
            <a:spAutoFit/>
          </a:bodyPr>
          <a:lstStyle/>
          <a:p>
            <a:r>
              <a:rPr lang="en-US" dirty="0"/>
              <a:t>If the assumptions are met, then:</a:t>
            </a:r>
          </a:p>
        </p:txBody>
      </p:sp>
      <mc:AlternateContent xmlns:mc="http://schemas.openxmlformats.org/markup-compatibility/2006" xmlns:a14="http://schemas.microsoft.com/office/drawing/2010/main">
        <mc:Choice Requires="a14">
          <p:sp>
            <p:nvSpPr>
              <p:cNvPr id="6" name="Rectangle 5"/>
              <p:cNvSpPr/>
              <p:nvPr/>
            </p:nvSpPr>
            <p:spPr>
              <a:xfrm>
                <a:off x="5334001" y="2489892"/>
                <a:ext cx="14269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334001" y="2489892"/>
                <a:ext cx="1426929" cy="369332"/>
              </a:xfrm>
              <a:prstGeom prst="rect">
                <a:avLst/>
              </a:prstGeom>
              <a:blipFill>
                <a:blip r:embed="rId4"/>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24348" y="2859224"/>
                <a:ext cx="7270773"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𝐸𝑎𝑐h</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a14:m>
                <a:r>
                  <a:rPr lang="en-US" dirty="0"/>
                  <a:t> (error) can be estimated with the residual of observation i (e</a:t>
                </a:r>
                <a:r>
                  <a:rPr lang="en-US" baseline="-25000" dirty="0"/>
                  <a:t>i</a:t>
                </a:r>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2724348" y="2859224"/>
                <a:ext cx="7270773" cy="369332"/>
              </a:xfrm>
              <a:prstGeom prst="rect">
                <a:avLst/>
              </a:prstGeom>
              <a:blipFill>
                <a:blip r:embed="rId5"/>
                <a:stretch>
                  <a:fillRect t="-6667" b="-26667"/>
                </a:stretch>
              </a:blipFill>
            </p:spPr>
            <p:txBody>
              <a:bodyPr/>
              <a:lstStyle/>
              <a:p>
                <a:r>
                  <a:rPr lang="en-US">
                    <a:noFill/>
                  </a:rPr>
                  <a:t> </a:t>
                </a:r>
              </a:p>
            </p:txBody>
          </p:sp>
        </mc:Fallback>
      </mc:AlternateContent>
      <p:sp>
        <p:nvSpPr>
          <p:cNvPr id="11" name="TextBox 10"/>
          <p:cNvSpPr txBox="1"/>
          <p:nvPr/>
        </p:nvSpPr>
        <p:spPr>
          <a:xfrm>
            <a:off x="3728944" y="5858470"/>
            <a:ext cx="2590800" cy="923330"/>
          </a:xfrm>
          <a:prstGeom prst="rect">
            <a:avLst/>
          </a:prstGeom>
          <a:noFill/>
        </p:spPr>
        <p:txBody>
          <a:bodyPr wrap="square" rtlCol="0">
            <a:spAutoFit/>
          </a:bodyPr>
          <a:lstStyle/>
          <a:p>
            <a:r>
              <a:rPr lang="en-US" dirty="0"/>
              <a:t>Even scatter … linear trend … no curvature</a:t>
            </a:r>
          </a:p>
          <a:p>
            <a:r>
              <a:rPr lang="en-US" dirty="0"/>
              <a:t>Also .. Equal SD.</a:t>
            </a:r>
          </a:p>
        </p:txBody>
      </p:sp>
      <p:sp>
        <p:nvSpPr>
          <p:cNvPr id="12" name="TextBox 11"/>
          <p:cNvSpPr txBox="1"/>
          <p:nvPr/>
        </p:nvSpPr>
        <p:spPr>
          <a:xfrm>
            <a:off x="7462587" y="6132243"/>
            <a:ext cx="4267200" cy="369332"/>
          </a:xfrm>
          <a:prstGeom prst="rect">
            <a:avLst/>
          </a:prstGeom>
          <a:noFill/>
        </p:spPr>
        <p:txBody>
          <a:bodyPr wrap="square" rtlCol="0">
            <a:spAutoFit/>
          </a:bodyPr>
          <a:lstStyle/>
          <a:p>
            <a:pPr algn="ctr"/>
            <a:r>
              <a:rPr lang="en-US" dirty="0"/>
              <a:t>Residuals are normally distributed.</a:t>
            </a:r>
          </a:p>
        </p:txBody>
      </p:sp>
      <p:sp>
        <p:nvSpPr>
          <p:cNvPr id="4" name="TextBox 3"/>
          <p:cNvSpPr txBox="1"/>
          <p:nvPr/>
        </p:nvSpPr>
        <p:spPr>
          <a:xfrm>
            <a:off x="609600" y="6061307"/>
            <a:ext cx="2941831" cy="369332"/>
          </a:xfrm>
          <a:prstGeom prst="rect">
            <a:avLst/>
          </a:prstGeom>
          <a:noFill/>
        </p:spPr>
        <p:txBody>
          <a:bodyPr wrap="square" rtlCol="0">
            <a:spAutoFit/>
          </a:bodyPr>
          <a:lstStyle/>
          <a:p>
            <a:r>
              <a:rPr lang="en-US" dirty="0"/>
              <a:t>Linear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7D03AA-694D-43D7-BECC-C79ED5772EA5}"/>
                  </a:ext>
                </a:extLst>
              </p:cNvPr>
              <p:cNvSpPr txBox="1"/>
              <p:nvPr/>
            </p:nvSpPr>
            <p:spPr>
              <a:xfrm>
                <a:off x="4296149" y="3178254"/>
                <a:ext cx="3700500" cy="578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𝑖</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𝛽</m:t>
                              </m:r>
                            </m:e>
                          </m:acc>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𝛽</m:t>
                              </m:r>
                            </m:e>
                          </m:acc>
                        </m:e>
                        <m:sub>
                          <m:r>
                            <a:rPr lang="en-US" sz="3200" i="1">
                              <a:latin typeface="Cambria Math" panose="02040503050406030204" pitchFamily="18" charset="0"/>
                              <a:ea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sSub>
                            <m:sSubPr>
                              <m:ctrlPr>
                                <a:rPr lang="en-US" sz="3200" i="1">
                                  <a:latin typeface="Cambria Math" panose="02040503050406030204" pitchFamily="18" charset="0"/>
                                </a:rPr>
                              </m:ctrlPr>
                            </m:sSubPr>
                            <m:e>
                              <m:r>
                                <a:rPr lang="en-US" sz="3200" i="1">
                                  <a:latin typeface="Cambria Math" panose="02040503050406030204" pitchFamily="18" charset="0"/>
                                </a:rPr>
                                <m:t>1</m:t>
                              </m:r>
                            </m:e>
                            <m:sub>
                              <m:r>
                                <a:rPr lang="en-US" sz="3200" i="1">
                                  <a:latin typeface="Cambria Math" panose="02040503050406030204" pitchFamily="18" charset="0"/>
                                </a:rPr>
                                <m:t>𝑖</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𝑒</m:t>
                          </m:r>
                        </m:e>
                        <m:sub>
                          <m:r>
                            <a:rPr lang="en-US" sz="3200" i="1">
                              <a:latin typeface="Cambria Math" panose="02040503050406030204" pitchFamily="18" charset="0"/>
                            </a:rPr>
                            <m:t>𝑖</m:t>
                          </m:r>
                        </m:sub>
                      </m:sSub>
                    </m:oMath>
                  </m:oMathPara>
                </a14:m>
                <a:endParaRPr lang="en-US" sz="3200" dirty="0"/>
              </a:p>
            </p:txBody>
          </p:sp>
        </mc:Choice>
        <mc:Fallback xmlns="">
          <p:sp>
            <p:nvSpPr>
              <p:cNvPr id="13" name="TextBox 12">
                <a:extLst>
                  <a:ext uri="{FF2B5EF4-FFF2-40B4-BE49-F238E27FC236}">
                    <a16:creationId xmlns:a16="http://schemas.microsoft.com/office/drawing/2014/main" id="{2C7D03AA-694D-43D7-BECC-C79ED5772EA5}"/>
                  </a:ext>
                </a:extLst>
              </p:cNvPr>
              <p:cNvSpPr txBox="1">
                <a:spLocks noRot="1" noChangeAspect="1" noMove="1" noResize="1" noEditPoints="1" noAdjustHandles="1" noChangeArrowheads="1" noChangeShapeType="1" noTextEdit="1"/>
              </p:cNvSpPr>
              <p:nvPr/>
            </p:nvSpPr>
            <p:spPr>
              <a:xfrm>
                <a:off x="4296149" y="3178254"/>
                <a:ext cx="3700500" cy="578492"/>
              </a:xfrm>
              <a:prstGeom prst="rect">
                <a:avLst/>
              </a:prstGeom>
              <a:blipFill>
                <a:blip r:embed="rId6"/>
                <a:stretch>
                  <a:fillRect l="-1712" t="-19565" r="-342" b="-2391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DC46D48-2D85-4C17-92D8-12D842721903}"/>
              </a:ext>
            </a:extLst>
          </p:cNvPr>
          <p:cNvPicPr>
            <a:picLocks noChangeAspect="1"/>
          </p:cNvPicPr>
          <p:nvPr/>
        </p:nvPicPr>
        <p:blipFill>
          <a:blip r:embed="rId7"/>
          <a:stretch>
            <a:fillRect/>
          </a:stretch>
        </p:blipFill>
        <p:spPr>
          <a:xfrm>
            <a:off x="725727" y="3793605"/>
            <a:ext cx="2729829" cy="2069932"/>
          </a:xfrm>
          <a:prstGeom prst="rect">
            <a:avLst/>
          </a:prstGeom>
        </p:spPr>
      </p:pic>
      <p:pic>
        <p:nvPicPr>
          <p:cNvPr id="15" name="Picture 14">
            <a:extLst>
              <a:ext uri="{FF2B5EF4-FFF2-40B4-BE49-F238E27FC236}">
                <a16:creationId xmlns:a16="http://schemas.microsoft.com/office/drawing/2014/main" id="{AA57D2D8-2843-41C9-BF31-C7128D905E84}"/>
              </a:ext>
            </a:extLst>
          </p:cNvPr>
          <p:cNvPicPr>
            <a:picLocks noChangeAspect="1"/>
          </p:cNvPicPr>
          <p:nvPr/>
        </p:nvPicPr>
        <p:blipFill>
          <a:blip r:embed="rId8"/>
          <a:stretch>
            <a:fillRect/>
          </a:stretch>
        </p:blipFill>
        <p:spPr>
          <a:xfrm>
            <a:off x="3551431" y="3788538"/>
            <a:ext cx="2777849" cy="2069932"/>
          </a:xfrm>
          <a:prstGeom prst="rect">
            <a:avLst/>
          </a:prstGeom>
        </p:spPr>
      </p:pic>
      <p:pic>
        <p:nvPicPr>
          <p:cNvPr id="16" name="Picture 15">
            <a:extLst>
              <a:ext uri="{FF2B5EF4-FFF2-40B4-BE49-F238E27FC236}">
                <a16:creationId xmlns:a16="http://schemas.microsoft.com/office/drawing/2014/main" id="{CEF75E2D-D52B-4FC3-B910-4C882E8D5D69}"/>
              </a:ext>
            </a:extLst>
          </p:cNvPr>
          <p:cNvPicPr>
            <a:picLocks noChangeAspect="1"/>
          </p:cNvPicPr>
          <p:nvPr/>
        </p:nvPicPr>
        <p:blipFill>
          <a:blip r:embed="rId9"/>
          <a:stretch>
            <a:fillRect/>
          </a:stretch>
        </p:blipFill>
        <p:spPr>
          <a:xfrm>
            <a:off x="6427356" y="3788539"/>
            <a:ext cx="2756419" cy="2071989"/>
          </a:xfrm>
          <a:prstGeom prst="rect">
            <a:avLst/>
          </a:prstGeom>
        </p:spPr>
      </p:pic>
      <p:pic>
        <p:nvPicPr>
          <p:cNvPr id="7" name="Picture 6">
            <a:extLst>
              <a:ext uri="{FF2B5EF4-FFF2-40B4-BE49-F238E27FC236}">
                <a16:creationId xmlns:a16="http://schemas.microsoft.com/office/drawing/2014/main" id="{203510C6-990C-FC46-88BF-219E5C8BC009}"/>
              </a:ext>
            </a:extLst>
          </p:cNvPr>
          <p:cNvPicPr>
            <a:picLocks noChangeAspect="1"/>
          </p:cNvPicPr>
          <p:nvPr/>
        </p:nvPicPr>
        <p:blipFill>
          <a:blip r:embed="rId10"/>
          <a:stretch>
            <a:fillRect/>
          </a:stretch>
        </p:blipFill>
        <p:spPr>
          <a:xfrm>
            <a:off x="9291387" y="3788538"/>
            <a:ext cx="2438400" cy="2153055"/>
          </a:xfrm>
          <a:prstGeom prst="rect">
            <a:avLst/>
          </a:prstGeom>
        </p:spPr>
      </p:pic>
    </p:spTree>
    <p:extLst>
      <p:ext uri="{BB962C8B-B14F-4D97-AF65-F5344CB8AC3E}">
        <p14:creationId xmlns:p14="http://schemas.microsoft.com/office/powerpoint/2010/main" val="14424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p:bldP spid="12" grpId="0"/>
      <p:bldP spid="4"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C308FA-3DD8-4270-8D68-AA6D5BECDEE6}"/>
              </a:ext>
            </a:extLst>
          </p:cNvPr>
          <p:cNvPicPr>
            <a:picLocks noChangeAspect="1"/>
          </p:cNvPicPr>
          <p:nvPr/>
        </p:nvPicPr>
        <p:blipFill>
          <a:blip r:embed="rId3"/>
          <a:stretch>
            <a:fillRect/>
          </a:stretch>
        </p:blipFill>
        <p:spPr>
          <a:xfrm>
            <a:off x="7239001" y="3578290"/>
            <a:ext cx="3143949" cy="536510"/>
          </a:xfrm>
          <a:prstGeom prst="rect">
            <a:avLst/>
          </a:prstGeom>
        </p:spPr>
      </p:pic>
      <p:sp>
        <p:nvSpPr>
          <p:cNvPr id="2" name="Title 1"/>
          <p:cNvSpPr>
            <a:spLocks noGrp="1"/>
          </p:cNvSpPr>
          <p:nvPr>
            <p:ph type="title"/>
          </p:nvPr>
        </p:nvSpPr>
        <p:spPr/>
        <p:txBody>
          <a:bodyPr/>
          <a:lstStyle/>
          <a:p>
            <a:r>
              <a:rPr lang="en-US" dirty="0"/>
              <a:t>The Regression Panel</a:t>
            </a:r>
          </a:p>
        </p:txBody>
      </p:sp>
      <p:sp>
        <p:nvSpPr>
          <p:cNvPr id="7" name="Rectangle 6"/>
          <p:cNvSpPr/>
          <p:nvPr/>
        </p:nvSpPr>
        <p:spPr>
          <a:xfrm>
            <a:off x="9372600" y="3581400"/>
            <a:ext cx="99060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6D395F2-113E-4086-8F5C-2C02B0E65C57}"/>
              </a:ext>
            </a:extLst>
          </p:cNvPr>
          <p:cNvPicPr>
            <a:picLocks noChangeAspect="1"/>
          </p:cNvPicPr>
          <p:nvPr/>
        </p:nvPicPr>
        <p:blipFill>
          <a:blip r:embed="rId4"/>
          <a:stretch>
            <a:fillRect/>
          </a:stretch>
        </p:blipFill>
        <p:spPr>
          <a:xfrm>
            <a:off x="7266992" y="2286001"/>
            <a:ext cx="3096208" cy="568961"/>
          </a:xfrm>
          <a:prstGeom prst="rect">
            <a:avLst/>
          </a:prstGeom>
        </p:spPr>
      </p:pic>
      <p:pic>
        <p:nvPicPr>
          <p:cNvPr id="9" name="Picture 8">
            <a:extLst>
              <a:ext uri="{FF2B5EF4-FFF2-40B4-BE49-F238E27FC236}">
                <a16:creationId xmlns:a16="http://schemas.microsoft.com/office/drawing/2014/main" id="{2318095F-1D21-4B5F-A1E1-6550646A051C}"/>
              </a:ext>
            </a:extLst>
          </p:cNvPr>
          <p:cNvPicPr>
            <a:picLocks noChangeAspect="1"/>
          </p:cNvPicPr>
          <p:nvPr/>
        </p:nvPicPr>
        <p:blipFill>
          <a:blip r:embed="rId5"/>
          <a:stretch>
            <a:fillRect/>
          </a:stretch>
        </p:blipFill>
        <p:spPr>
          <a:xfrm>
            <a:off x="1892560" y="1312991"/>
            <a:ext cx="5106955" cy="5067109"/>
          </a:xfrm>
          <a:prstGeom prst="rect">
            <a:avLst/>
          </a:prstGeom>
        </p:spPr>
      </p:pic>
    </p:spTree>
    <p:extLst>
      <p:ext uri="{BB962C8B-B14F-4D97-AF65-F5344CB8AC3E}">
        <p14:creationId xmlns:p14="http://schemas.microsoft.com/office/powerpoint/2010/main" val="396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07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Residual Analysis Recap</a:t>
            </a:r>
          </a:p>
        </p:txBody>
      </p:sp>
      <p:sp>
        <p:nvSpPr>
          <p:cNvPr id="3" name="Subtitle 2">
            <a:extLst>
              <a:ext uri="{FF2B5EF4-FFF2-40B4-BE49-F238E27FC236}">
                <a16:creationId xmlns:a16="http://schemas.microsoft.com/office/drawing/2014/main" id="{1E6066E0-B4F9-3F47-9AF0-1A1A7B16B7F7}"/>
              </a:ext>
            </a:extLst>
          </p:cNvPr>
          <p:cNvSpPr>
            <a:spLocks noGrp="1"/>
          </p:cNvSpPr>
          <p:nvPr>
            <p:ph type="subTitle" idx="1"/>
          </p:nvPr>
        </p:nvSpPr>
        <p:spPr/>
        <p:txBody>
          <a:bodyPr/>
          <a:lstStyle/>
          <a:p>
            <a:r>
              <a:rPr lang="en-US" dirty="0"/>
              <a:t>Part II</a:t>
            </a:r>
          </a:p>
        </p:txBody>
      </p:sp>
    </p:spTree>
    <p:extLst>
      <p:ext uri="{BB962C8B-B14F-4D97-AF65-F5344CB8AC3E}">
        <p14:creationId xmlns:p14="http://schemas.microsoft.com/office/powerpoint/2010/main" val="254075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1 (Excluded)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1498609"/>
            <a:ext cx="5705475" cy="482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399" y="1567693"/>
            <a:ext cx="3200400" cy="1276293"/>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227579622"/>
              </p:ext>
            </p:extLst>
          </p:nvPr>
        </p:nvGraphicFramePr>
        <p:xfrm>
          <a:off x="1762124" y="3124201"/>
          <a:ext cx="2903737" cy="3258081"/>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89871">
                  <a:extLst>
                    <a:ext uri="{9D8B030D-6E8A-4147-A177-3AD203B41FA5}">
                      <a16:colId xmlns:a16="http://schemas.microsoft.com/office/drawing/2014/main" val="20002"/>
                    </a:ext>
                  </a:extLst>
                </a:gridCol>
                <a:gridCol w="1151790">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2191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2 (Included)</a:t>
            </a:r>
          </a:p>
        </p:txBody>
      </p:sp>
      <p:graphicFrame>
        <p:nvGraphicFramePr>
          <p:cNvPr id="5" name="Table 4"/>
          <p:cNvGraphicFramePr>
            <a:graphicFrameLocks noGrp="1"/>
          </p:cNvGraphicFramePr>
          <p:nvPr>
            <p:extLst>
              <p:ext uri="{D42A27DB-BD31-4B8C-83A1-F6EECF244321}">
                <p14:modId xmlns:p14="http://schemas.microsoft.com/office/powerpoint/2010/main" val="2135287162"/>
              </p:ext>
            </p:extLst>
          </p:nvPr>
        </p:nvGraphicFramePr>
        <p:xfrm>
          <a:off x="1447800" y="3058029"/>
          <a:ext cx="2778523" cy="3258081"/>
        </p:xfrm>
        <a:graphic>
          <a:graphicData uri="http://schemas.openxmlformats.org/drawingml/2006/table">
            <a:tbl>
              <a:tblPr firstRow="1" bandRow="1">
                <a:tableStyleId>{5C22544A-7EE6-4342-B048-85BDC9FD1C3A}</a:tableStyleId>
              </a:tblPr>
              <a:tblGrid>
                <a:gridCol w="83819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81001">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pic>
        <p:nvPicPr>
          <p:cNvPr id="3" name="Picture 2">
            <a:extLst>
              <a:ext uri="{FF2B5EF4-FFF2-40B4-BE49-F238E27FC236}">
                <a16:creationId xmlns:a16="http://schemas.microsoft.com/office/drawing/2014/main" id="{D0EA7885-7F91-410D-812C-DC0898A1AEAE}"/>
              </a:ext>
            </a:extLst>
          </p:cNvPr>
          <p:cNvPicPr>
            <a:picLocks noChangeAspect="1"/>
          </p:cNvPicPr>
          <p:nvPr/>
        </p:nvPicPr>
        <p:blipFill>
          <a:blip r:embed="rId3"/>
          <a:stretch>
            <a:fillRect/>
          </a:stretch>
        </p:blipFill>
        <p:spPr>
          <a:xfrm>
            <a:off x="5181600" y="1629401"/>
            <a:ext cx="6240396" cy="4652662"/>
          </a:xfrm>
          <a:prstGeom prst="rect">
            <a:avLst/>
          </a:prstGeom>
        </p:spPr>
      </p:pic>
      <p:pic>
        <p:nvPicPr>
          <p:cNvPr id="4" name="Picture 3">
            <a:extLst>
              <a:ext uri="{FF2B5EF4-FFF2-40B4-BE49-F238E27FC236}">
                <a16:creationId xmlns:a16="http://schemas.microsoft.com/office/drawing/2014/main" id="{C3F15D5A-8026-465E-90F5-4011F4EC22C2}"/>
              </a:ext>
            </a:extLst>
          </p:cNvPr>
          <p:cNvPicPr>
            <a:picLocks noChangeAspect="1"/>
          </p:cNvPicPr>
          <p:nvPr/>
        </p:nvPicPr>
        <p:blipFill>
          <a:blip r:embed="rId4"/>
          <a:stretch>
            <a:fillRect/>
          </a:stretch>
        </p:blipFill>
        <p:spPr>
          <a:xfrm>
            <a:off x="1117599" y="1611110"/>
            <a:ext cx="3427086" cy="1046163"/>
          </a:xfrm>
          <a:prstGeom prst="rect">
            <a:avLst/>
          </a:prstGeom>
        </p:spPr>
      </p:pic>
      <p:sp>
        <p:nvSpPr>
          <p:cNvPr id="6" name="Rectangle 5">
            <a:extLst>
              <a:ext uri="{FF2B5EF4-FFF2-40B4-BE49-F238E27FC236}">
                <a16:creationId xmlns:a16="http://schemas.microsoft.com/office/drawing/2014/main" id="{BD9254B1-999F-4F39-A79A-9212AC1E7BC3}"/>
              </a:ext>
            </a:extLst>
          </p:cNvPr>
          <p:cNvSpPr/>
          <p:nvPr/>
        </p:nvSpPr>
        <p:spPr>
          <a:xfrm>
            <a:off x="1142999" y="1605466"/>
            <a:ext cx="3429000" cy="10715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CC97827E-1510-CD44-860F-DA4C1A76E61E}"/>
              </a:ext>
            </a:extLst>
          </p:cNvPr>
          <p:cNvCxnSpPr/>
          <p:nvPr/>
        </p:nvCxnSpPr>
        <p:spPr>
          <a:xfrm flipV="1">
            <a:off x="6019800" y="2514600"/>
            <a:ext cx="4114800" cy="2514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171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Excluded vs. Included</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2206788"/>
            <a:ext cx="4867507"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507" y="4572000"/>
            <a:ext cx="3447094" cy="1374672"/>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a:extLst>
              <a:ext uri="{FF2B5EF4-FFF2-40B4-BE49-F238E27FC236}">
                <a16:creationId xmlns:a16="http://schemas.microsoft.com/office/drawing/2014/main" id="{D7F4C43E-72ED-4E6C-99EC-8550614FA8B3}"/>
              </a:ext>
            </a:extLst>
          </p:cNvPr>
          <p:cNvPicPr>
            <a:picLocks noChangeAspect="1"/>
          </p:cNvPicPr>
          <p:nvPr/>
        </p:nvPicPr>
        <p:blipFill>
          <a:blip r:embed="rId5"/>
          <a:stretch>
            <a:fillRect/>
          </a:stretch>
        </p:blipFill>
        <p:spPr>
          <a:xfrm>
            <a:off x="1754515" y="2325512"/>
            <a:ext cx="3427086" cy="1143001"/>
          </a:xfrm>
          <a:prstGeom prst="rect">
            <a:avLst/>
          </a:prstGeom>
        </p:spPr>
      </p:pic>
      <p:sp>
        <p:nvSpPr>
          <p:cNvPr id="8" name="Rectangle 7">
            <a:extLst>
              <a:ext uri="{FF2B5EF4-FFF2-40B4-BE49-F238E27FC236}">
                <a16:creationId xmlns:a16="http://schemas.microsoft.com/office/drawing/2014/main" id="{CE20C490-3120-4323-B661-24A1AF5341CA}"/>
              </a:ext>
            </a:extLst>
          </p:cNvPr>
          <p:cNvSpPr/>
          <p:nvPr/>
        </p:nvSpPr>
        <p:spPr>
          <a:xfrm>
            <a:off x="1743554" y="2305756"/>
            <a:ext cx="3447093" cy="11627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227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FC99A-2736-8442-8B54-07498E27E105}"/>
              </a:ext>
            </a:extLst>
          </p:cNvPr>
          <p:cNvPicPr>
            <a:picLocks noChangeAspect="1"/>
          </p:cNvPicPr>
          <p:nvPr/>
        </p:nvPicPr>
        <p:blipFill>
          <a:blip r:embed="rId3"/>
          <a:stretch>
            <a:fillRect/>
          </a:stretch>
        </p:blipFill>
        <p:spPr>
          <a:xfrm>
            <a:off x="457199" y="1219200"/>
            <a:ext cx="11353797" cy="292100"/>
          </a:xfrm>
          <a:prstGeom prst="rect">
            <a:avLst/>
          </a:prstGeom>
        </p:spPr>
      </p:pic>
      <p:pic>
        <p:nvPicPr>
          <p:cNvPr id="15" name="Picture 14">
            <a:extLst>
              <a:ext uri="{FF2B5EF4-FFF2-40B4-BE49-F238E27FC236}">
                <a16:creationId xmlns:a16="http://schemas.microsoft.com/office/drawing/2014/main" id="{99813AC7-F4D1-4A18-A2FA-B1A6168F1D5B}"/>
              </a:ext>
            </a:extLst>
          </p:cNvPr>
          <p:cNvPicPr>
            <a:picLocks noChangeAspect="1"/>
          </p:cNvPicPr>
          <p:nvPr/>
        </p:nvPicPr>
        <p:blipFill>
          <a:blip r:embed="rId4"/>
          <a:stretch>
            <a:fillRect/>
          </a:stretch>
        </p:blipFill>
        <p:spPr>
          <a:xfrm>
            <a:off x="3657600" y="1219200"/>
            <a:ext cx="5943600" cy="4431380"/>
          </a:xfrm>
          <a:prstGeom prst="rect">
            <a:avLst/>
          </a:prstGeom>
        </p:spPr>
      </p:pic>
      <p:sp>
        <p:nvSpPr>
          <p:cNvPr id="2" name="Title 1"/>
          <p:cNvSpPr>
            <a:spLocks noGrp="1"/>
          </p:cNvSpPr>
          <p:nvPr>
            <p:ph type="title"/>
          </p:nvPr>
        </p:nvSpPr>
        <p:spPr>
          <a:xfrm>
            <a:off x="1981200" y="289547"/>
            <a:ext cx="8229600" cy="853453"/>
          </a:xfrm>
        </p:spPr>
        <p:txBody>
          <a:bodyPr/>
          <a:lstStyle/>
          <a:p>
            <a:r>
              <a:rPr lang="en-US" dirty="0"/>
              <a:t>The Idea of Leverage</a:t>
            </a:r>
          </a:p>
        </p:txBody>
      </p:sp>
      <mc:AlternateContent xmlns:mc="http://schemas.openxmlformats.org/markup-compatibility/2006" xmlns:a14="http://schemas.microsoft.com/office/drawing/2010/main">
        <mc:Choice Requires="a14">
          <p:sp>
            <p:nvSpPr>
              <p:cNvPr id="5" name="TextBox 4"/>
              <p:cNvSpPr txBox="1"/>
              <p:nvPr/>
            </p:nvSpPr>
            <p:spPr>
              <a:xfrm>
                <a:off x="5362969" y="4965582"/>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charset="0"/>
                            </a:rPr>
                            <m:t>𝒙</m:t>
                          </m:r>
                        </m:e>
                      </m:acc>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5362969" y="4965582"/>
                <a:ext cx="262892" cy="369332"/>
              </a:xfrm>
              <a:prstGeom prst="rect">
                <a:avLst/>
              </a:prstGeom>
              <a:blipFill>
                <a:blip r:embed="rId5"/>
                <a:stretch>
                  <a:fillRect l="-13636" r="-9091"/>
                </a:stretch>
              </a:blipFill>
            </p:spPr>
            <p:txBody>
              <a:bodyPr/>
              <a:lstStyle/>
              <a:p>
                <a:r>
                  <a:rPr lang="en-US">
                    <a:noFill/>
                  </a:rPr>
                  <a:t> </a:t>
                </a:r>
              </a:p>
            </p:txBody>
          </p:sp>
        </mc:Fallback>
      </mc:AlternateContent>
      <p:cxnSp>
        <p:nvCxnSpPr>
          <p:cNvPr id="7" name="Straight Connector 6"/>
          <p:cNvCxnSpPr/>
          <p:nvPr/>
        </p:nvCxnSpPr>
        <p:spPr>
          <a:xfrm>
            <a:off x="5486400" y="4724400"/>
            <a:ext cx="0" cy="22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rot="5400000">
            <a:off x="6704057" y="4478589"/>
            <a:ext cx="460286" cy="2895600"/>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400801" y="6148530"/>
                <a:ext cx="10739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charset="0"/>
                            </a:rPr>
                            <m:t>(</m:t>
                          </m:r>
                          <m:r>
                            <a:rPr lang="en-US" sz="2400" b="1" i="1">
                              <a:latin typeface="Cambria Math" charset="0"/>
                            </a:rPr>
                            <m:t>𝒙</m:t>
                          </m:r>
                        </m:e>
                        <m:sub>
                          <m:r>
                            <a:rPr lang="en-US" sz="2400" b="1" i="1">
                              <a:latin typeface="Cambria Math" charset="0"/>
                            </a:rPr>
                            <m:t>𝟓</m:t>
                          </m:r>
                        </m:sub>
                      </m:sSub>
                      <m:r>
                        <a:rPr lang="en-US" sz="2400" b="1" i="1">
                          <a:latin typeface="Cambria Math" charset="0"/>
                        </a:rPr>
                        <m:t>−</m:t>
                      </m:r>
                      <m:acc>
                        <m:accPr>
                          <m:chr m:val="̅"/>
                          <m:ctrlPr>
                            <a:rPr lang="en-US" sz="2400" b="1" i="1">
                              <a:latin typeface="Cambria Math" panose="02040503050406030204" pitchFamily="18" charset="0"/>
                            </a:rPr>
                          </m:ctrlPr>
                        </m:accPr>
                        <m:e>
                          <m:r>
                            <a:rPr lang="en-US" sz="2400" b="1" i="1">
                              <a:latin typeface="Cambria Math" charset="0"/>
                            </a:rPr>
                            <m:t>𝒙</m:t>
                          </m:r>
                        </m:e>
                      </m:acc>
                      <m:r>
                        <a:rPr lang="en-US" sz="2400" b="1" i="1">
                          <a:latin typeface="Cambria Math" charset="0"/>
                        </a:rPr>
                        <m:t>)</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6400801" y="6148530"/>
                <a:ext cx="1073947" cy="369332"/>
              </a:xfrm>
              <a:prstGeom prst="rect">
                <a:avLst/>
              </a:prstGeom>
              <a:blipFill>
                <a:blip r:embed="rId6"/>
                <a:stretch>
                  <a:fillRect l="-9412" r="-9412" b="-33333"/>
                </a:stretch>
              </a:blipFill>
            </p:spPr>
            <p:txBody>
              <a:bodyPr/>
              <a:lstStyle/>
              <a:p>
                <a:r>
                  <a:rPr lang="en-US">
                    <a:noFill/>
                  </a:rPr>
                  <a:t> </a:t>
                </a:r>
              </a:p>
            </p:txBody>
          </p:sp>
        </mc:Fallback>
      </mc:AlternateContent>
      <p:sp>
        <p:nvSpPr>
          <p:cNvPr id="11" name="Right Brace 10"/>
          <p:cNvSpPr/>
          <p:nvPr/>
        </p:nvSpPr>
        <p:spPr>
          <a:xfrm rot="5400000">
            <a:off x="4741907" y="5030125"/>
            <a:ext cx="460287" cy="1028699"/>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4457700" y="5731835"/>
                <a:ext cx="3662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charset="0"/>
                            </a:rPr>
                            <m:t>(</m:t>
                          </m:r>
                          <m:r>
                            <a:rPr lang="en-US" sz="2400" b="1" i="1">
                              <a:latin typeface="Cambria Math" charset="0"/>
                            </a:rPr>
                            <m:t>𝒙</m:t>
                          </m:r>
                        </m:e>
                        <m:sub>
                          <m:r>
                            <a:rPr lang="en-US" sz="2400" b="1" i="1">
                              <a:latin typeface="Cambria Math" charset="0"/>
                            </a:rPr>
                            <m:t>𝟏</m:t>
                          </m:r>
                        </m:sub>
                      </m:sSub>
                      <m:r>
                        <a:rPr lang="en-US" sz="2400" b="1" i="1">
                          <a:latin typeface="Cambria Math" charset="0"/>
                        </a:rPr>
                        <m:t>−</m:t>
                      </m:r>
                      <m:acc>
                        <m:accPr>
                          <m:chr m:val="̅"/>
                          <m:ctrlPr>
                            <a:rPr lang="en-US" sz="2400" b="1" i="1">
                              <a:latin typeface="Cambria Math" panose="02040503050406030204" pitchFamily="18" charset="0"/>
                            </a:rPr>
                          </m:ctrlPr>
                        </m:accPr>
                        <m:e>
                          <m:r>
                            <a:rPr lang="en-US" sz="2400" b="1" i="1">
                              <a:latin typeface="Cambria Math" charset="0"/>
                            </a:rPr>
                            <m:t>𝒙</m:t>
                          </m:r>
                        </m:e>
                      </m:acc>
                      <m:r>
                        <a:rPr lang="en-US" sz="2400" b="1" i="1">
                          <a:latin typeface="Cambria Math" charset="0"/>
                        </a:rPr>
                        <m:t>)</m:t>
                      </m:r>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4457700" y="5731835"/>
                <a:ext cx="366202" cy="369332"/>
              </a:xfrm>
              <a:prstGeom prst="rect">
                <a:avLst/>
              </a:prstGeom>
              <a:blipFill>
                <a:blip r:embed="rId7"/>
                <a:stretch>
                  <a:fillRect l="-36667" r="-20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191001" y="3962400"/>
                <a:ext cx="492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𝟏</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191001" y="3962400"/>
                <a:ext cx="492379"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977044" y="1565277"/>
                <a:ext cx="492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𝟓</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7977044" y="1565277"/>
                <a:ext cx="492379" cy="369332"/>
              </a:xfrm>
              <a:prstGeom prst="rect">
                <a:avLst/>
              </a:prstGeom>
              <a:blipFill>
                <a:blip r:embed="rId9"/>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243445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1" grpId="0" animBg="1"/>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7125F3-3222-2946-9B46-E739473F230D}"/>
              </a:ext>
            </a:extLst>
          </p:cNvPr>
          <p:cNvPicPr>
            <a:picLocks noChangeAspect="1"/>
          </p:cNvPicPr>
          <p:nvPr/>
        </p:nvPicPr>
        <p:blipFill>
          <a:blip r:embed="rId3"/>
          <a:stretch>
            <a:fillRect/>
          </a:stretch>
        </p:blipFill>
        <p:spPr>
          <a:xfrm flipV="1">
            <a:off x="272398" y="1079975"/>
            <a:ext cx="11538601" cy="715962"/>
          </a:xfrm>
          <a:prstGeom prst="rect">
            <a:avLst/>
          </a:prstGeom>
        </p:spPr>
      </p:pic>
      <p:sp>
        <p:nvSpPr>
          <p:cNvPr id="2" name="Title 1"/>
          <p:cNvSpPr>
            <a:spLocks noGrp="1"/>
          </p:cNvSpPr>
          <p:nvPr>
            <p:ph type="title"/>
          </p:nvPr>
        </p:nvSpPr>
        <p:spPr>
          <a:xfrm>
            <a:off x="152400" y="457200"/>
            <a:ext cx="12039600" cy="715962"/>
          </a:xfrm>
        </p:spPr>
        <p:txBody>
          <a:bodyPr>
            <a:normAutofit fontScale="90000"/>
          </a:bodyPr>
          <a:lstStyle/>
          <a:p>
            <a:r>
              <a:rPr lang="en-US" dirty="0"/>
              <a:t>Definition of Leverage: (one explanatory variable)</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1211"/>
          <a:stretch/>
        </p:blipFill>
        <p:spPr bwMode="auto">
          <a:xfrm>
            <a:off x="1819407" y="1219200"/>
            <a:ext cx="4733794"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7338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32271" y="2667000"/>
            <a:ext cx="4313210" cy="923330"/>
          </a:xfrm>
          <a:prstGeom prst="rect">
            <a:avLst/>
          </a:prstGeom>
          <a:noFill/>
        </p:spPr>
        <p:txBody>
          <a:bodyPr wrap="square" rtlCol="0">
            <a:spAutoFit/>
          </a:bodyPr>
          <a:lstStyle/>
          <a:p>
            <a:pPr algn="ctr"/>
            <a:r>
              <a:rPr lang="en-US" dirty="0"/>
              <a:t>leverage is a function of the distance from X</a:t>
            </a:r>
            <a:r>
              <a:rPr lang="en-US" baseline="-25000" dirty="0"/>
              <a:t>i</a:t>
            </a:r>
            <a:r>
              <a:rPr lang="en-US" dirty="0"/>
              <a:t> to X</a:t>
            </a:r>
            <a:r>
              <a:rPr lang="en-US" baseline="-25000" dirty="0"/>
              <a:t>bar</a:t>
            </a:r>
            <a:r>
              <a:rPr lang="en-US" dirty="0"/>
              <a:t>, in units of standard deviations</a:t>
            </a:r>
          </a:p>
        </p:txBody>
      </p:sp>
      <p:sp>
        <p:nvSpPr>
          <p:cNvPr id="10" name="TextBox 9"/>
          <p:cNvSpPr txBox="1"/>
          <p:nvPr/>
        </p:nvSpPr>
        <p:spPr>
          <a:xfrm>
            <a:off x="6113662" y="2658071"/>
            <a:ext cx="4733794" cy="923330"/>
          </a:xfrm>
          <a:prstGeom prst="rect">
            <a:avLst/>
          </a:prstGeom>
          <a:noFill/>
        </p:spPr>
        <p:txBody>
          <a:bodyPr wrap="square" rtlCol="0">
            <a:spAutoFit/>
          </a:bodyPr>
          <a:lstStyle/>
          <a:p>
            <a:pPr algn="ctr"/>
            <a:r>
              <a:rPr lang="en-US" dirty="0"/>
              <a:t>leverage is a function of the proportion of the total sum of squares of the </a:t>
            </a:r>
            <a:r>
              <a:rPr lang="en-US" b="1" dirty="0"/>
              <a:t>explanatory variable</a:t>
            </a:r>
            <a:r>
              <a:rPr lang="en-US" dirty="0"/>
              <a:t> contributed by the i</a:t>
            </a:r>
            <a:r>
              <a:rPr lang="en-US" baseline="30000" dirty="0"/>
              <a:t>th</a:t>
            </a:r>
            <a:r>
              <a:rPr lang="en-US" dirty="0"/>
              <a:t> case</a:t>
            </a:r>
          </a:p>
        </p:txBody>
      </p:sp>
      <p:sp>
        <p:nvSpPr>
          <p:cNvPr id="5" name="TextBox 4"/>
          <p:cNvSpPr txBox="1"/>
          <p:nvPr/>
        </p:nvSpPr>
        <p:spPr>
          <a:xfrm>
            <a:off x="2971800" y="6041914"/>
            <a:ext cx="609600" cy="369332"/>
          </a:xfrm>
          <a:prstGeom prst="rect">
            <a:avLst/>
          </a:prstGeom>
          <a:noFill/>
        </p:spPr>
        <p:txBody>
          <a:bodyPr wrap="square" rtlCol="0">
            <a:spAutoFit/>
          </a:bodyPr>
          <a:lstStyle/>
          <a:p>
            <a:r>
              <a:rPr lang="en-US" dirty="0"/>
              <a:t>x</a:t>
            </a:r>
            <a:r>
              <a:rPr lang="en-US" baseline="-25000" dirty="0"/>
              <a:t>bar</a:t>
            </a:r>
          </a:p>
        </p:txBody>
      </p:sp>
      <p:sp>
        <p:nvSpPr>
          <p:cNvPr id="12" name="TextBox 11"/>
          <p:cNvSpPr txBox="1"/>
          <p:nvPr/>
        </p:nvSpPr>
        <p:spPr>
          <a:xfrm>
            <a:off x="5486400" y="6183868"/>
            <a:ext cx="609600" cy="369332"/>
          </a:xfrm>
          <a:prstGeom prst="rect">
            <a:avLst/>
          </a:prstGeom>
          <a:noFill/>
        </p:spPr>
        <p:txBody>
          <a:bodyPr wrap="square" rtlCol="0">
            <a:spAutoFit/>
          </a:bodyPr>
          <a:lstStyle/>
          <a:p>
            <a:r>
              <a:rPr lang="en-US" dirty="0"/>
              <a:t>x</a:t>
            </a:r>
            <a:r>
              <a:rPr lang="en-US" baseline="-25000" dirty="0"/>
              <a:t>i</a:t>
            </a:r>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084" y="3733800"/>
            <a:ext cx="3770365" cy="285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718A678-88C0-46F8-9B0C-EFE811FD7AF1}"/>
              </a:ext>
            </a:extLst>
          </p:cNvPr>
          <p:cNvSpPr txBox="1"/>
          <p:nvPr/>
        </p:nvSpPr>
        <p:spPr>
          <a:xfrm>
            <a:off x="6385084" y="6553201"/>
            <a:ext cx="4206717" cy="276999"/>
          </a:xfrm>
          <a:prstGeom prst="rect">
            <a:avLst/>
          </a:prstGeom>
          <a:noFill/>
        </p:spPr>
        <p:txBody>
          <a:bodyPr wrap="square" rtlCol="0">
            <a:spAutoFit/>
          </a:bodyPr>
          <a:lstStyle/>
          <a:p>
            <a:r>
              <a:rPr lang="en-US" sz="1200" dirty="0"/>
              <a:t>*combining all 9 pts into one dataset.</a:t>
            </a:r>
          </a:p>
        </p:txBody>
      </p:sp>
      <p:pic>
        <p:nvPicPr>
          <p:cNvPr id="11" name="Picture 2">
            <a:extLst>
              <a:ext uri="{FF2B5EF4-FFF2-40B4-BE49-F238E27FC236}">
                <a16:creationId xmlns:a16="http://schemas.microsoft.com/office/drawing/2014/main" id="{6D8556AD-BA03-4351-AAE0-D0C625C6F9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39"/>
          <a:stretch/>
        </p:blipFill>
        <p:spPr bwMode="auto">
          <a:xfrm>
            <a:off x="6657365" y="1219200"/>
            <a:ext cx="32258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71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3"/>
                                        </p:tgtEl>
                                        <p:attrNameLst>
                                          <p:attrName>style.visibility</p:attrName>
                                        </p:attrNameLst>
                                      </p:cBhvr>
                                      <p:to>
                                        <p:strVal val="visible"/>
                                      </p:to>
                                    </p:set>
                                    <p:animEffect transition="in" filter="fade">
                                      <p:cBhvr>
                                        <p:cTn id="30" dur="500"/>
                                        <p:tgtEl>
                                          <p:spTgt spid="205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5" grpId="0"/>
      <p:bldP spid="1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0" y="381000"/>
            <a:ext cx="9448800" cy="685800"/>
          </a:xfrm>
        </p:spPr>
        <p:txBody>
          <a:bodyPr/>
          <a:lstStyle/>
          <a:p>
            <a:r>
              <a:rPr lang="en-US" altLang="en-US" sz="3600" dirty="0"/>
              <a:t>Assumptions for Simple Linear Regression</a:t>
            </a:r>
          </a:p>
        </p:txBody>
      </p:sp>
      <p:sp>
        <p:nvSpPr>
          <p:cNvPr id="3" name="Content Placeholder 2"/>
          <p:cNvSpPr>
            <a:spLocks noGrp="1"/>
          </p:cNvSpPr>
          <p:nvPr>
            <p:ph idx="1"/>
          </p:nvPr>
        </p:nvSpPr>
        <p:spPr>
          <a:xfrm>
            <a:off x="381000" y="1295400"/>
            <a:ext cx="11734800" cy="5638800"/>
          </a:xfrm>
        </p:spPr>
        <p:txBody>
          <a:bodyPr/>
          <a:lstStyle/>
          <a:p>
            <a:r>
              <a:rPr lang="en-US" altLang="en-US" sz="2800" dirty="0"/>
              <a:t>Linearity</a:t>
            </a:r>
          </a:p>
          <a:p>
            <a:pPr lvl="1"/>
            <a:r>
              <a:rPr lang="en-US" altLang="en-US" sz="1800" dirty="0">
                <a:ea typeface="ＭＳ Ｐゴシック" pitchFamily="34" charset="-128"/>
              </a:rPr>
              <a:t>A straight line may be inadequate.</a:t>
            </a:r>
          </a:p>
          <a:p>
            <a:pPr lvl="1"/>
            <a:r>
              <a:rPr lang="en-US" altLang="en-US" sz="1800" dirty="0">
                <a:ea typeface="ＭＳ Ｐゴシック" pitchFamily="34" charset="-128"/>
              </a:rPr>
              <a:t>Outliers may bias estimates.</a:t>
            </a:r>
          </a:p>
          <a:p>
            <a:r>
              <a:rPr lang="en-US" altLang="en-US" sz="2800" dirty="0"/>
              <a:t>Constant Variance (Equal Spread)</a:t>
            </a:r>
          </a:p>
          <a:p>
            <a:pPr lvl="1"/>
            <a:r>
              <a:rPr lang="en-US" altLang="en-US" sz="1800" dirty="0">
                <a:ea typeface="ＭＳ Ｐゴシック" pitchFamily="34" charset="-128"/>
              </a:rPr>
              <a:t>Estimates (Betas) are still unbiased.</a:t>
            </a:r>
          </a:p>
          <a:p>
            <a:pPr lvl="1"/>
            <a:r>
              <a:rPr lang="en-US" altLang="en-US" sz="1800" dirty="0">
                <a:ea typeface="ＭＳ Ｐゴシック" pitchFamily="34" charset="-128"/>
              </a:rPr>
              <a:t>Standard Errors are inaccurate, thus rendering tests and confidence intervals to be misleading.</a:t>
            </a:r>
          </a:p>
          <a:p>
            <a:r>
              <a:rPr lang="en-US" altLang="en-US" sz="2800" dirty="0"/>
              <a:t>Normality</a:t>
            </a:r>
          </a:p>
          <a:p>
            <a:pPr lvl="1"/>
            <a:r>
              <a:rPr lang="en-US" altLang="en-US" sz="1800" dirty="0">
                <a:ea typeface="ＭＳ Ｐゴシック" pitchFamily="34" charset="-128"/>
              </a:rPr>
              <a:t>Both the estimates and their standard errors are robust to non-normal distributions.</a:t>
            </a:r>
          </a:p>
          <a:p>
            <a:pPr lvl="1"/>
            <a:r>
              <a:rPr lang="en-US" altLang="en-US" sz="1800" dirty="0">
                <a:ea typeface="ＭＳ Ｐゴシック" pitchFamily="34" charset="-128"/>
              </a:rPr>
              <a:t>Similar to hypothesis testing, problems arise with long tails (outliers) and small sample sizes. </a:t>
            </a:r>
          </a:p>
          <a:p>
            <a:pPr lvl="1"/>
            <a:r>
              <a:rPr lang="en-US" altLang="en-US" sz="1800" dirty="0">
                <a:ea typeface="ＭＳ Ｐゴシック" pitchFamily="34" charset="-128"/>
              </a:rPr>
              <a:t>Violations will affect prediction intervals more than confidence intervals. </a:t>
            </a:r>
            <a:endParaRPr lang="en-US" altLang="en-US" sz="2000" dirty="0">
              <a:ea typeface="ＭＳ Ｐゴシック" pitchFamily="34" charset="-128"/>
            </a:endParaRPr>
          </a:p>
          <a:p>
            <a:r>
              <a:rPr lang="en-US" altLang="en-US" sz="2800" dirty="0"/>
              <a:t>Independence</a:t>
            </a:r>
          </a:p>
          <a:p>
            <a:pPr lvl="1"/>
            <a:r>
              <a:rPr lang="en-US" altLang="en-US" sz="2000" dirty="0">
                <a:ea typeface="ＭＳ Ｐゴシック" pitchFamily="34" charset="-128"/>
              </a:rPr>
              <a:t>Lack of independence causes no bias in the estimates, although seriously affects standard errors.  Need for more additional models and / or sampling methods.</a:t>
            </a:r>
          </a:p>
          <a:p>
            <a:pPr lvl="1"/>
            <a:r>
              <a:rPr lang="en-US" altLang="en-US" sz="2000" dirty="0">
                <a:ea typeface="ＭＳ Ｐゴシック" pitchFamily="34" charset="-128"/>
              </a:rPr>
              <a:t>Courses that will help: Time Series, Statistical Sampling, Applied Statistics (Stat 2!)</a:t>
            </a:r>
          </a:p>
        </p:txBody>
      </p:sp>
    </p:spTree>
    <p:extLst>
      <p:ext uri="{BB962C8B-B14F-4D97-AF65-F5344CB8AC3E}">
        <p14:creationId xmlns:p14="http://schemas.microsoft.com/office/powerpoint/2010/main" val="216214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Studentized Residual</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16112"/>
            <a:ext cx="4953000" cy="158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960" y="1447801"/>
            <a:ext cx="415831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504724"/>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139" y="3474245"/>
            <a:ext cx="3897237" cy="295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E70148-1430-448D-9B99-A67EBBF466B8}"/>
                  </a:ext>
                </a:extLst>
              </p:cNvPr>
              <p:cNvSpPr txBox="1"/>
              <p:nvPr/>
            </p:nvSpPr>
            <p:spPr>
              <a:xfrm>
                <a:off x="8458200" y="1447801"/>
                <a:ext cx="1752600" cy="646331"/>
              </a:xfrm>
              <a:prstGeom prst="rect">
                <a:avLst/>
              </a:prstGeom>
              <a:noFill/>
            </p:spPr>
            <p:txBody>
              <a:bodyPr wrap="square" rtlCol="0">
                <a:spAutoFit/>
              </a:bodyPr>
              <a:lstStyle/>
              <a:p>
                <a:r>
                  <a:rPr lang="en-US" dirty="0"/>
                  <a:t>In general,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36E70148-1430-448D-9B99-A67EBBF466B8}"/>
                  </a:ext>
                </a:extLst>
              </p:cNvPr>
              <p:cNvSpPr txBox="1">
                <a:spLocks noRot="1" noChangeAspect="1" noMove="1" noResize="1" noEditPoints="1" noAdjustHandles="1" noChangeArrowheads="1" noChangeShapeType="1" noTextEdit="1"/>
              </p:cNvSpPr>
              <p:nvPr/>
            </p:nvSpPr>
            <p:spPr>
              <a:xfrm>
                <a:off x="8458200" y="1447801"/>
                <a:ext cx="1752600" cy="646331"/>
              </a:xfrm>
              <a:prstGeom prst="rect">
                <a:avLst/>
              </a:prstGeom>
              <a:blipFill>
                <a:blip r:embed="rId7"/>
                <a:stretch>
                  <a:fillRect l="-3597" t="-576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602F331-CDD8-4AE0-8363-2CCE3D682474}"/>
              </a:ext>
            </a:extLst>
          </p:cNvPr>
          <p:cNvSpPr txBox="1"/>
          <p:nvPr/>
        </p:nvSpPr>
        <p:spPr>
          <a:xfrm>
            <a:off x="6647371" y="2200870"/>
            <a:ext cx="4782629" cy="1200329"/>
          </a:xfrm>
          <a:prstGeom prst="rect">
            <a:avLst/>
          </a:prstGeom>
          <a:noFill/>
        </p:spPr>
        <p:txBody>
          <a:bodyPr wrap="square" rtlCol="0">
            <a:spAutoFit/>
          </a:bodyPr>
          <a:lstStyle/>
          <a:p>
            <a:r>
              <a:rPr lang="en-US" dirty="0"/>
              <a:t>We “standardized” the normally distributed residual, so, under the assumption they are normally distributed only 5% of studres</a:t>
            </a:r>
            <a:r>
              <a:rPr lang="en-US" baseline="-25000" dirty="0"/>
              <a:t>i</a:t>
            </a:r>
            <a:r>
              <a:rPr lang="en-US" dirty="0"/>
              <a:t> should be more extreme than +-2.</a:t>
            </a:r>
          </a:p>
        </p:txBody>
      </p:sp>
    </p:spTree>
    <p:extLst>
      <p:ext uri="{BB962C8B-B14F-4D97-AF65-F5344CB8AC3E}">
        <p14:creationId xmlns:p14="http://schemas.microsoft.com/office/powerpoint/2010/main" val="358555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CFC72D-FF60-104D-9D07-66C2FCE1592E}"/>
              </a:ext>
            </a:extLst>
          </p:cNvPr>
          <p:cNvPicPr>
            <a:picLocks noChangeAspect="1"/>
          </p:cNvPicPr>
          <p:nvPr/>
        </p:nvPicPr>
        <p:blipFill>
          <a:blip r:embed="rId3"/>
          <a:stretch>
            <a:fillRect/>
          </a:stretch>
        </p:blipFill>
        <p:spPr>
          <a:xfrm>
            <a:off x="6934200" y="2946857"/>
            <a:ext cx="3924295" cy="977003"/>
          </a:xfrm>
          <a:prstGeom prst="rect">
            <a:avLst/>
          </a:prstGeom>
        </p:spPr>
      </p:pic>
      <p:pic>
        <p:nvPicPr>
          <p:cNvPr id="3" name="Picture 2">
            <a:extLst>
              <a:ext uri="{FF2B5EF4-FFF2-40B4-BE49-F238E27FC236}">
                <a16:creationId xmlns:a16="http://schemas.microsoft.com/office/drawing/2014/main" id="{DC13535E-F3CD-431E-BBD8-7E0674E21B2F}"/>
              </a:ext>
            </a:extLst>
          </p:cNvPr>
          <p:cNvPicPr>
            <a:picLocks noChangeAspect="1"/>
          </p:cNvPicPr>
          <p:nvPr/>
        </p:nvPicPr>
        <p:blipFill>
          <a:blip r:embed="rId4"/>
          <a:stretch>
            <a:fillRect/>
          </a:stretch>
        </p:blipFill>
        <p:spPr>
          <a:xfrm>
            <a:off x="583660" y="1479308"/>
            <a:ext cx="5208565" cy="5167926"/>
          </a:xfrm>
          <a:prstGeom prst="rect">
            <a:avLst/>
          </a:prstGeom>
        </p:spPr>
      </p:pic>
      <p:sp>
        <p:nvSpPr>
          <p:cNvPr id="2" name="Title 1"/>
          <p:cNvSpPr>
            <a:spLocks noGrp="1"/>
          </p:cNvSpPr>
          <p:nvPr>
            <p:ph type="title"/>
          </p:nvPr>
        </p:nvSpPr>
        <p:spPr/>
        <p:txBody>
          <a:bodyPr/>
          <a:lstStyle/>
          <a:p>
            <a:r>
              <a:rPr lang="en-US" dirty="0"/>
              <a:t>The Regression Panel</a:t>
            </a:r>
          </a:p>
        </p:txBody>
      </p:sp>
      <p:sp>
        <p:nvSpPr>
          <p:cNvPr id="7" name="Rectangle 6"/>
          <p:cNvSpPr/>
          <p:nvPr/>
        </p:nvSpPr>
        <p:spPr>
          <a:xfrm>
            <a:off x="2349742" y="1707966"/>
            <a:ext cx="1676400" cy="16353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cxnSpLocks/>
          </p:cNvCxnSpPr>
          <p:nvPr/>
        </p:nvCxnSpPr>
        <p:spPr>
          <a:xfrm flipH="1" flipV="1">
            <a:off x="3264144" y="2217144"/>
            <a:ext cx="3974856" cy="1126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6133FDE-1523-B248-8D60-315385C9A928}"/>
                  </a:ext>
                </a:extLst>
              </p:cNvPr>
              <p:cNvSpPr/>
              <p:nvPr/>
            </p:nvSpPr>
            <p:spPr>
              <a:xfrm>
                <a:off x="5919727" y="1705080"/>
                <a:ext cx="5879078" cy="878382"/>
              </a:xfrm>
              <a:prstGeom prst="rect">
                <a:avLst/>
              </a:prstGeom>
            </p:spPr>
            <p:txBody>
              <a:bodyPr wrap="square">
                <a:spAutoFit/>
              </a:bodyPr>
              <a:lstStyle/>
              <a:p>
                <a:r>
                  <a:rPr lang="en-US" sz="1600" dirty="0">
                    <a:solidFill>
                      <a:srgbClr val="000000"/>
                    </a:solidFill>
                  </a:rPr>
                  <a:t>In SAS, the studentized residual RSTUDENT differs slightly from a true studentized residual since the error variance is estimated by </a:t>
                </a:r>
                <a14:m>
                  <m:oMath xmlns:m="http://schemas.openxmlformats.org/officeDocument/2006/math">
                    <m:sSubSup>
                      <m:sSubSupPr>
                        <m:ctrlPr>
                          <a:rPr lang="en-US" sz="1600" i="1" smtClean="0">
                            <a:solidFill>
                              <a:srgbClr val="000000"/>
                            </a:solidFill>
                            <a:latin typeface="Cambria Math" panose="02040503050406030204" pitchFamily="18" charset="0"/>
                          </a:rPr>
                        </m:ctrlPr>
                      </m:sSubSup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𝑖</m:t>
                        </m:r>
                        <m:r>
                          <a:rPr lang="en-US" sz="1600" b="0" i="1" smtClean="0">
                            <a:solidFill>
                              <a:srgbClr val="000000"/>
                            </a:solidFill>
                            <a:latin typeface="Cambria Math" panose="02040503050406030204" pitchFamily="18" charset="0"/>
                          </a:rPr>
                          <m:t>)</m:t>
                        </m:r>
                      </m:sub>
                      <m:sup>
                        <m:r>
                          <a:rPr lang="en-US" sz="1600" b="0" i="1" smtClean="0">
                            <a:solidFill>
                              <a:srgbClr val="000000"/>
                            </a:solidFill>
                            <a:latin typeface="Cambria Math" panose="02040503050406030204" pitchFamily="18" charset="0"/>
                          </a:rPr>
                          <m:t>2</m:t>
                        </m:r>
                      </m:sup>
                    </m:sSubSup>
                  </m:oMath>
                </a14:m>
                <a:r>
                  <a:rPr lang="en-US" sz="1600" dirty="0">
                    <a:solidFill>
                      <a:srgbClr val="000000"/>
                    </a:solidFill>
                  </a:rPr>
                  <a:t> without the </a:t>
                </a:r>
                <a:r>
                  <a:rPr lang="en-US" sz="1600" i="1" dirty="0" err="1">
                    <a:solidFill>
                      <a:srgbClr val="000000"/>
                    </a:solidFill>
                  </a:rPr>
                  <a:t>i</a:t>
                </a:r>
                <a:r>
                  <a:rPr lang="en-US" sz="1600" dirty="0" err="1">
                    <a:solidFill>
                      <a:srgbClr val="000000"/>
                    </a:solidFill>
                  </a:rPr>
                  <a:t>th</a:t>
                </a:r>
                <a:r>
                  <a:rPr lang="en-US" sz="1600" dirty="0">
                    <a:solidFill>
                      <a:srgbClr val="000000"/>
                    </a:solidFill>
                  </a:rPr>
                  <a:t> observation, not by </a:t>
                </a:r>
                <a:r>
                  <a:rPr lang="en-US" sz="1600" i="1" dirty="0">
                    <a:solidFill>
                      <a:srgbClr val="000000"/>
                    </a:solidFill>
                  </a:rPr>
                  <a:t>s</a:t>
                </a:r>
                <a:r>
                  <a:rPr lang="en-US" sz="1600" i="1" baseline="30000" dirty="0">
                    <a:solidFill>
                      <a:srgbClr val="000000"/>
                    </a:solidFill>
                  </a:rPr>
                  <a:t>2</a:t>
                </a:r>
                <a:r>
                  <a:rPr lang="en-US" sz="1600" dirty="0">
                    <a:solidFill>
                      <a:srgbClr val="000000"/>
                    </a:solidFill>
                  </a:rPr>
                  <a:t>.</a:t>
                </a:r>
                <a:endParaRPr lang="en-US" sz="1600" dirty="0"/>
              </a:p>
            </p:txBody>
          </p:sp>
        </mc:Choice>
        <mc:Fallback>
          <p:sp>
            <p:nvSpPr>
              <p:cNvPr id="6" name="Rectangle 5">
                <a:extLst>
                  <a:ext uri="{FF2B5EF4-FFF2-40B4-BE49-F238E27FC236}">
                    <a16:creationId xmlns:a16="http://schemas.microsoft.com/office/drawing/2014/main" id="{F6133FDE-1523-B248-8D60-315385C9A928}"/>
                  </a:ext>
                </a:extLst>
              </p:cNvPr>
              <p:cNvSpPr>
                <a:spLocks noRot="1" noChangeAspect="1" noMove="1" noResize="1" noEditPoints="1" noAdjustHandles="1" noChangeArrowheads="1" noChangeShapeType="1" noTextEdit="1"/>
              </p:cNvSpPr>
              <p:nvPr/>
            </p:nvSpPr>
            <p:spPr>
              <a:xfrm>
                <a:off x="5919727" y="1705080"/>
                <a:ext cx="5879078" cy="878382"/>
              </a:xfrm>
              <a:prstGeom prst="rect">
                <a:avLst/>
              </a:prstGeom>
              <a:blipFill>
                <a:blip r:embed="rId5"/>
                <a:stretch>
                  <a:fillRect l="-648" t="-2857" b="-4286"/>
                </a:stretch>
              </a:blipFill>
            </p:spPr>
            <p:txBody>
              <a:bodyPr/>
              <a:lstStyle/>
              <a:p>
                <a:r>
                  <a:rPr lang="en-US">
                    <a:noFill/>
                  </a:rPr>
                  <a:t> </a:t>
                </a:r>
              </a:p>
            </p:txBody>
          </p:sp>
        </mc:Fallback>
      </mc:AlternateContent>
    </p:spTree>
    <p:extLst>
      <p:ext uri="{BB962C8B-B14F-4D97-AF65-F5344CB8AC3E}">
        <p14:creationId xmlns:p14="http://schemas.microsoft.com/office/powerpoint/2010/main" val="2840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208F5-B55B-CF41-9A8E-04DE4BBF6663}"/>
              </a:ext>
            </a:extLst>
          </p:cNvPr>
          <p:cNvPicPr>
            <a:picLocks noChangeAspect="1"/>
          </p:cNvPicPr>
          <p:nvPr/>
        </p:nvPicPr>
        <p:blipFill>
          <a:blip r:embed="rId3"/>
          <a:stretch>
            <a:fillRect/>
          </a:stretch>
        </p:blipFill>
        <p:spPr>
          <a:xfrm>
            <a:off x="457200" y="1142999"/>
            <a:ext cx="11353800" cy="744279"/>
          </a:xfrm>
          <a:prstGeom prst="rect">
            <a:avLst/>
          </a:prstGeom>
        </p:spPr>
      </p:pic>
      <p:sp>
        <p:nvSpPr>
          <p:cNvPr id="2" name="Title 1"/>
          <p:cNvSpPr>
            <a:spLocks noGrp="1"/>
          </p:cNvSpPr>
          <p:nvPr>
            <p:ph type="title"/>
          </p:nvPr>
        </p:nvSpPr>
        <p:spPr>
          <a:xfrm>
            <a:off x="1981200" y="409574"/>
            <a:ext cx="8229600" cy="639762"/>
          </a:xfrm>
        </p:spPr>
        <p:txBody>
          <a:bodyPr>
            <a:normAutofit fontScale="90000"/>
          </a:bodyPr>
          <a:lstStyle/>
          <a:p>
            <a:r>
              <a:rPr lang="en-US" dirty="0"/>
              <a:t>Cook’s Distance (D)</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928" y="1095374"/>
            <a:ext cx="4050273" cy="152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2442" t="27532"/>
          <a:stretch/>
        </p:blipFill>
        <p:spPr bwMode="auto">
          <a:xfrm>
            <a:off x="2340128" y="3037971"/>
            <a:ext cx="6932622" cy="35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0897" y="3441303"/>
            <a:ext cx="2346960" cy="45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544596"/>
            <a:ext cx="6096001" cy="32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225" y="4077996"/>
            <a:ext cx="3358054" cy="32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rotWithShape="1">
          <a:blip r:embed="rId9">
            <a:extLst>
              <a:ext uri="{28A0092B-C50C-407E-A947-70E740481C1C}">
                <a14:useLocalDpi xmlns:a14="http://schemas.microsoft.com/office/drawing/2010/main" val="0"/>
              </a:ext>
            </a:extLst>
          </a:blip>
          <a:srcRect r="85375"/>
          <a:stretch/>
        </p:blipFill>
        <p:spPr bwMode="auto">
          <a:xfrm>
            <a:off x="5637748" y="4033372"/>
            <a:ext cx="1292771"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9">
            <a:extLst>
              <a:ext uri="{28A0092B-C50C-407E-A947-70E740481C1C}">
                <a14:useLocalDpi xmlns:a14="http://schemas.microsoft.com/office/drawing/2010/main" val="0"/>
              </a:ext>
            </a:extLst>
          </a:blip>
          <a:srcRect l="15041"/>
          <a:stretch/>
        </p:blipFill>
        <p:spPr bwMode="auto">
          <a:xfrm>
            <a:off x="2311226" y="4497095"/>
            <a:ext cx="7509643"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6481" y="2172996"/>
            <a:ext cx="1120249" cy="51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5631" y="5362574"/>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0341FE4B-F5C8-5342-92AB-670DBA0C05FF}"/>
              </a:ext>
            </a:extLst>
          </p:cNvPr>
          <p:cNvPicPr>
            <a:picLocks noChangeAspect="1"/>
          </p:cNvPicPr>
          <p:nvPr/>
        </p:nvPicPr>
        <p:blipFill>
          <a:blip r:embed="rId12"/>
          <a:stretch>
            <a:fillRect/>
          </a:stretch>
        </p:blipFill>
        <p:spPr>
          <a:xfrm>
            <a:off x="2338754" y="2884687"/>
            <a:ext cx="244970" cy="163313"/>
          </a:xfrm>
          <a:prstGeom prst="rect">
            <a:avLst/>
          </a:prstGeom>
        </p:spPr>
      </p:pic>
    </p:spTree>
    <p:extLst>
      <p:ext uri="{BB962C8B-B14F-4D97-AF65-F5344CB8AC3E}">
        <p14:creationId xmlns:p14="http://schemas.microsoft.com/office/powerpoint/2010/main" val="39144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7610"/>
            <a:ext cx="8229600" cy="868362"/>
          </a:xfrm>
        </p:spPr>
        <p:txBody>
          <a:bodyPr/>
          <a:lstStyle/>
          <a:p>
            <a:r>
              <a:rPr lang="en-US" dirty="0"/>
              <a:t>Cook’s 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6223"/>
            <a:ext cx="4102332"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408" y="2025595"/>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035720" y="1492195"/>
            <a:ext cx="4243305" cy="523220"/>
          </a:xfrm>
          <a:prstGeom prst="rect">
            <a:avLst/>
          </a:prstGeom>
          <a:noFill/>
        </p:spPr>
        <p:txBody>
          <a:bodyPr wrap="square" rtlCol="0">
            <a:spAutoFit/>
          </a:bodyPr>
          <a:lstStyle/>
          <a:p>
            <a:pPr algn="ctr"/>
            <a:r>
              <a:rPr lang="en-US" sz="2800" dirty="0"/>
              <a:t>A Blend of Both!!!</a:t>
            </a:r>
          </a:p>
        </p:txBody>
      </p:sp>
      <p:sp>
        <p:nvSpPr>
          <p:cNvPr id="4" name="Left Brace 3"/>
          <p:cNvSpPr/>
          <p:nvPr/>
        </p:nvSpPr>
        <p:spPr>
          <a:xfrm>
            <a:off x="5385892" y="3705226"/>
            <a:ext cx="252908" cy="155257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4453830" y="4495800"/>
            <a:ext cx="1066800" cy="369332"/>
          </a:xfrm>
          <a:prstGeom prst="rect">
            <a:avLst/>
          </a:prstGeom>
          <a:noFill/>
        </p:spPr>
        <p:txBody>
          <a:bodyPr wrap="square" rtlCol="0">
            <a:spAutoFit/>
          </a:bodyPr>
          <a:lstStyle/>
          <a:p>
            <a:r>
              <a:rPr lang="en-US" dirty="0"/>
              <a:t>residual</a:t>
            </a:r>
          </a:p>
        </p:txBody>
      </p:sp>
      <p:sp>
        <p:nvSpPr>
          <p:cNvPr id="9" name="Left Brace 8"/>
          <p:cNvSpPr/>
          <p:nvPr/>
        </p:nvSpPr>
        <p:spPr>
          <a:xfrm rot="16200000">
            <a:off x="4128225" y="4814025"/>
            <a:ext cx="372728" cy="264842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3781189" y="6360264"/>
            <a:ext cx="1066800" cy="369332"/>
          </a:xfrm>
          <a:prstGeom prst="rect">
            <a:avLst/>
          </a:prstGeom>
          <a:noFill/>
        </p:spPr>
        <p:txBody>
          <a:bodyPr wrap="square" rtlCol="0">
            <a:spAutoFit/>
          </a:bodyPr>
          <a:lstStyle/>
          <a:p>
            <a:r>
              <a:rPr lang="en-US" dirty="0"/>
              <a:t>leverage</a:t>
            </a:r>
          </a:p>
        </p:txBody>
      </p:sp>
      <p:sp>
        <p:nvSpPr>
          <p:cNvPr id="6" name="TextBox 5">
            <a:extLst>
              <a:ext uri="{FF2B5EF4-FFF2-40B4-BE49-F238E27FC236}">
                <a16:creationId xmlns:a16="http://schemas.microsoft.com/office/drawing/2014/main" id="{D64ED12B-789E-4B20-8D81-5C4F3BBA6E51}"/>
              </a:ext>
            </a:extLst>
          </p:cNvPr>
          <p:cNvSpPr txBox="1"/>
          <p:nvPr/>
        </p:nvSpPr>
        <p:spPr>
          <a:xfrm>
            <a:off x="7437658" y="1446157"/>
            <a:ext cx="1905000" cy="923330"/>
          </a:xfrm>
          <a:prstGeom prst="rect">
            <a:avLst/>
          </a:prstGeom>
          <a:noFill/>
        </p:spPr>
        <p:txBody>
          <a:bodyPr wrap="square" rtlCol="0">
            <a:spAutoFit/>
          </a:bodyPr>
          <a:lstStyle/>
          <a:p>
            <a:r>
              <a:rPr lang="en-US" dirty="0"/>
              <a:t>D &gt; 1 or D &gt; 4/n might be influential.</a:t>
            </a:r>
          </a:p>
        </p:txBody>
      </p:sp>
      <p:sp>
        <p:nvSpPr>
          <p:cNvPr id="11" name="Oval 10">
            <a:extLst>
              <a:ext uri="{FF2B5EF4-FFF2-40B4-BE49-F238E27FC236}">
                <a16:creationId xmlns:a16="http://schemas.microsoft.com/office/drawing/2014/main" id="{412571A5-D2FA-C94E-80A0-D8FE7B900D82}"/>
              </a:ext>
            </a:extLst>
          </p:cNvPr>
          <p:cNvSpPr/>
          <p:nvPr/>
        </p:nvSpPr>
        <p:spPr>
          <a:xfrm>
            <a:off x="9829800" y="3336223"/>
            <a:ext cx="381000" cy="3690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84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54EED8-1A1A-5848-A46F-F21C7DC8B194}"/>
              </a:ext>
            </a:extLst>
          </p:cNvPr>
          <p:cNvPicPr>
            <a:picLocks noChangeAspect="1"/>
          </p:cNvPicPr>
          <p:nvPr/>
        </p:nvPicPr>
        <p:blipFill>
          <a:blip r:embed="rId3"/>
          <a:stretch>
            <a:fillRect/>
          </a:stretch>
        </p:blipFill>
        <p:spPr>
          <a:xfrm>
            <a:off x="304800" y="1066800"/>
            <a:ext cx="11430000" cy="317500"/>
          </a:xfrm>
          <a:prstGeom prst="rect">
            <a:avLst/>
          </a:prstGeom>
        </p:spPr>
      </p:pic>
      <p:sp>
        <p:nvSpPr>
          <p:cNvPr id="2" name="Title 1"/>
          <p:cNvSpPr>
            <a:spLocks noGrp="1"/>
          </p:cNvSpPr>
          <p:nvPr>
            <p:ph type="title"/>
          </p:nvPr>
        </p:nvSpPr>
        <p:spPr>
          <a:xfrm>
            <a:off x="1524000" y="122238"/>
            <a:ext cx="9144000" cy="715962"/>
          </a:xfrm>
        </p:spPr>
        <p:txBody>
          <a:bodyPr>
            <a:normAutofit fontScale="90000"/>
          </a:bodyPr>
          <a:lstStyle/>
          <a:p>
            <a:r>
              <a:rPr lang="en-US" sz="3600" dirty="0"/>
              <a:t>Studentized Residuals, Leverage and Cook’s D!</a:t>
            </a: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473"/>
          <a:stretch/>
        </p:blipFill>
        <p:spPr bwMode="auto">
          <a:xfrm>
            <a:off x="2895600" y="914401"/>
            <a:ext cx="6324600" cy="585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718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74638"/>
            <a:ext cx="5638800" cy="1143000"/>
          </a:xfrm>
        </p:spPr>
        <p:txBody>
          <a:bodyPr/>
          <a:lstStyle/>
          <a:p>
            <a:r>
              <a:rPr lang="en-US" dirty="0"/>
              <a:t>PROC REG or GLM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202" y="1441084"/>
            <a:ext cx="5181600" cy="5245967"/>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725" y="3502076"/>
            <a:ext cx="4219275" cy="320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28903"/>
          <a:stretch/>
        </p:blipFill>
        <p:spPr bwMode="auto">
          <a:xfrm>
            <a:off x="861987" y="1472922"/>
            <a:ext cx="2260600" cy="201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a:cxnSpLocks/>
          </p:cNvCxnSpPr>
          <p:nvPr/>
        </p:nvCxnSpPr>
        <p:spPr>
          <a:xfrm>
            <a:off x="990600" y="3200400"/>
            <a:ext cx="381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47E28AA-7111-4FAB-8070-2BC907BF7A53}"/>
              </a:ext>
            </a:extLst>
          </p:cNvPr>
          <p:cNvPicPr>
            <a:picLocks noChangeAspect="1"/>
          </p:cNvPicPr>
          <p:nvPr/>
        </p:nvPicPr>
        <p:blipFill>
          <a:blip r:embed="rId6"/>
          <a:stretch>
            <a:fillRect/>
          </a:stretch>
        </p:blipFill>
        <p:spPr>
          <a:xfrm>
            <a:off x="3403600" y="1449721"/>
            <a:ext cx="2695575" cy="2057400"/>
          </a:xfrm>
          <a:prstGeom prst="rect">
            <a:avLst/>
          </a:prstGeom>
        </p:spPr>
      </p:pic>
      <p:cxnSp>
        <p:nvCxnSpPr>
          <p:cNvPr id="9" name="Straight Arrow Connector 8">
            <a:extLst>
              <a:ext uri="{FF2B5EF4-FFF2-40B4-BE49-F238E27FC236}">
                <a16:creationId xmlns:a16="http://schemas.microsoft.com/office/drawing/2014/main" id="{5078EC64-424C-0247-A5FB-9B7096FC4B60}"/>
              </a:ext>
            </a:extLst>
          </p:cNvPr>
          <p:cNvCxnSpPr>
            <a:cxnSpLocks/>
          </p:cNvCxnSpPr>
          <p:nvPr/>
        </p:nvCxnSpPr>
        <p:spPr>
          <a:xfrm>
            <a:off x="4648200" y="3810000"/>
            <a:ext cx="381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93EC690-1441-5C4D-AAC8-8402C2D3E4E3}"/>
              </a:ext>
            </a:extLst>
          </p:cNvPr>
          <p:cNvCxnSpPr>
            <a:cxnSpLocks/>
          </p:cNvCxnSpPr>
          <p:nvPr/>
        </p:nvCxnSpPr>
        <p:spPr>
          <a:xfrm>
            <a:off x="11277600" y="1600200"/>
            <a:ext cx="342900" cy="205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6A8F97-D8AC-ED40-9B5F-0ECF6FF4607B}"/>
              </a:ext>
            </a:extLst>
          </p:cNvPr>
          <p:cNvCxnSpPr>
            <a:cxnSpLocks/>
          </p:cNvCxnSpPr>
          <p:nvPr/>
        </p:nvCxnSpPr>
        <p:spPr>
          <a:xfrm>
            <a:off x="11315700" y="3223846"/>
            <a:ext cx="342900" cy="205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5F45DB-78A2-2C49-AF88-EBD384351EB2}"/>
              </a:ext>
            </a:extLst>
          </p:cNvPr>
          <p:cNvCxnSpPr>
            <a:cxnSpLocks/>
          </p:cNvCxnSpPr>
          <p:nvPr/>
        </p:nvCxnSpPr>
        <p:spPr>
          <a:xfrm>
            <a:off x="10039350" y="3200400"/>
            <a:ext cx="342900" cy="205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232295"/>
            <a:ext cx="6400800" cy="1143000"/>
          </a:xfrm>
        </p:spPr>
        <p:txBody>
          <a:bodyPr/>
          <a:lstStyle/>
          <a:p>
            <a:r>
              <a:rPr lang="en-US" dirty="0"/>
              <a:t>Proc Reg or GLM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729" y="3561085"/>
            <a:ext cx="4038600" cy="3064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447800"/>
            <a:ext cx="5202685" cy="5218718"/>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p:nvPr/>
        </p:nvCxnSpPr>
        <p:spPr>
          <a:xfrm flipH="1" flipV="1">
            <a:off x="4191000" y="3962400"/>
            <a:ext cx="190500" cy="4525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173" y="1444432"/>
            <a:ext cx="1672876" cy="2057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cxnSpLocks/>
          </p:cNvCxnSpPr>
          <p:nvPr/>
        </p:nvCxnSpPr>
        <p:spPr>
          <a:xfrm>
            <a:off x="545123" y="3229708"/>
            <a:ext cx="36137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9FE6A8-58CF-4D72-845C-51B97F457205}"/>
              </a:ext>
            </a:extLst>
          </p:cNvPr>
          <p:cNvPicPr>
            <a:picLocks noChangeAspect="1"/>
          </p:cNvPicPr>
          <p:nvPr/>
        </p:nvPicPr>
        <p:blipFill>
          <a:blip r:embed="rId6"/>
          <a:stretch>
            <a:fillRect/>
          </a:stretch>
        </p:blipFill>
        <p:spPr>
          <a:xfrm>
            <a:off x="2843141" y="1523835"/>
            <a:ext cx="3491163" cy="1913426"/>
          </a:xfrm>
          <a:prstGeom prst="rect">
            <a:avLst/>
          </a:prstGeom>
        </p:spPr>
      </p:pic>
      <p:cxnSp>
        <p:nvCxnSpPr>
          <p:cNvPr id="11" name="Straight Arrow Connector 10">
            <a:extLst>
              <a:ext uri="{FF2B5EF4-FFF2-40B4-BE49-F238E27FC236}">
                <a16:creationId xmlns:a16="http://schemas.microsoft.com/office/drawing/2014/main" id="{E1CD8937-687A-5B45-A71A-ECFD637FD4DE}"/>
              </a:ext>
            </a:extLst>
          </p:cNvPr>
          <p:cNvCxnSpPr>
            <a:cxnSpLocks/>
          </p:cNvCxnSpPr>
          <p:nvPr/>
        </p:nvCxnSpPr>
        <p:spPr>
          <a:xfrm flipH="1" flipV="1">
            <a:off x="10762673" y="1981200"/>
            <a:ext cx="286327" cy="2866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31842-6555-8D4F-B312-EC66088E7E9D}"/>
              </a:ext>
            </a:extLst>
          </p:cNvPr>
          <p:cNvCxnSpPr>
            <a:cxnSpLocks/>
          </p:cNvCxnSpPr>
          <p:nvPr/>
        </p:nvCxnSpPr>
        <p:spPr>
          <a:xfrm>
            <a:off x="11353800" y="3232107"/>
            <a:ext cx="342900" cy="205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A0AD6-5CD6-1C4C-A4B9-224CC1495F67}"/>
              </a:ext>
            </a:extLst>
          </p:cNvPr>
          <p:cNvCxnSpPr>
            <a:cxnSpLocks/>
          </p:cNvCxnSpPr>
          <p:nvPr/>
        </p:nvCxnSpPr>
        <p:spPr>
          <a:xfrm>
            <a:off x="10111154" y="3220264"/>
            <a:ext cx="342900" cy="205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1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6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Remedies for Violations</a:t>
            </a:r>
          </a:p>
        </p:txBody>
      </p:sp>
      <p:sp>
        <p:nvSpPr>
          <p:cNvPr id="3" name="Subtitle 2">
            <a:extLst>
              <a:ext uri="{FF2B5EF4-FFF2-40B4-BE49-F238E27FC236}">
                <a16:creationId xmlns:a16="http://schemas.microsoft.com/office/drawing/2014/main" id="{1E6066E0-B4F9-3F47-9AF0-1A1A7B16B7F7}"/>
              </a:ext>
            </a:extLst>
          </p:cNvPr>
          <p:cNvSpPr>
            <a:spLocks noGrp="1"/>
          </p:cNvSpPr>
          <p:nvPr>
            <p:ph type="subTitle" idx="1"/>
          </p:nvPr>
        </p:nvSpPr>
        <p:spPr/>
        <p:txBody>
          <a:bodyPr/>
          <a:lstStyle/>
          <a:p>
            <a:r>
              <a:rPr lang="en-US" dirty="0"/>
              <a:t>Part II</a:t>
            </a:r>
          </a:p>
        </p:txBody>
      </p:sp>
    </p:spTree>
    <p:extLst>
      <p:ext uri="{BB962C8B-B14F-4D97-AF65-F5344CB8AC3E}">
        <p14:creationId xmlns:p14="http://schemas.microsoft.com/office/powerpoint/2010/main" val="12634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80" t="6279" r="2036" b="6977"/>
          <a:stretch/>
        </p:blipFill>
        <p:spPr bwMode="auto">
          <a:xfrm>
            <a:off x="1219200" y="1825612"/>
            <a:ext cx="9753600" cy="43465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27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Model Assessment (Graphical)</a:t>
            </a:r>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600201"/>
            <a:ext cx="55816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4349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083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Derivation of Log-Linear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8034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Log-Linear</a:t>
            </a:r>
          </a:p>
        </p:txBody>
      </p:sp>
      <p:sp>
        <p:nvSpPr>
          <p:cNvPr id="3" name="Rectangle 2"/>
          <p:cNvSpPr/>
          <p:nvPr/>
        </p:nvSpPr>
        <p:spPr>
          <a:xfrm>
            <a:off x="9220200" y="3888640"/>
            <a:ext cx="2362200" cy="830997"/>
          </a:xfrm>
          <a:prstGeom prst="rect">
            <a:avLst/>
          </a:prstGeom>
        </p:spPr>
        <p:txBody>
          <a:bodyPr wrap="square">
            <a:noAutofit/>
          </a:bodyPr>
          <a:lstStyle/>
          <a:p>
            <a:r>
              <a:rPr lang="en-US" sz="2400" dirty="0"/>
              <a:t>Note: e = 2.718</a:t>
            </a:r>
          </a:p>
          <a:p>
            <a:r>
              <a:rPr lang="en-US" sz="2400" dirty="0"/>
              <a:t>(approximately)</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5163C9-5CD4-4AF9-870B-7BED171006F6}"/>
                  </a:ext>
                </a:extLst>
              </p:cNvPr>
              <p:cNvSpPr/>
              <p:nvPr/>
            </p:nvSpPr>
            <p:spPr>
              <a:xfrm>
                <a:off x="5274366" y="1600204"/>
                <a:ext cx="4859215" cy="1264257"/>
              </a:xfrm>
              <a:prstGeom prst="rect">
                <a:avLst/>
              </a:prstGeom>
            </p:spPr>
            <p:txBody>
              <a:bodyPr wrap="none">
                <a:noAutofit/>
              </a:bodyPr>
              <a:lstStyle/>
              <a:p>
                <a:r>
                  <a:rPr lang="en-US" sz="2400" dirty="0"/>
                  <a:t>*Assume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𝑌</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𝑒</m:t>
                            </m:r>
                          </m:sub>
                        </m:sSub>
                      </m:fName>
                      <m:e>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e>
                    </m:func>
                  </m:oMath>
                </a14:m>
                <a:r>
                  <a:rPr lang="en-US" sz="2400" dirty="0"/>
                  <a:t> here</a:t>
                </a:r>
              </a:p>
              <a:p>
                <a:r>
                  <a:rPr lang="en-US" sz="2400" dirty="0"/>
                  <a:t>**</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𝑀𝑒𝑑𝑖𝑎𝑛</m:t>
                            </m:r>
                            <m:d>
                              <m:dPr>
                                <m:ctrlPr>
                                  <a:rPr lang="en-US" sz="2400" i="1">
                                    <a:latin typeface="Cambria Math" panose="02040503050406030204" pitchFamily="18" charset="0"/>
                                  </a:rPr>
                                </m:ctrlPr>
                              </m:dPr>
                              <m:e>
                                <m:r>
                                  <a:rPr lang="en-US" sz="2400" i="1">
                                    <a:latin typeface="Cambria Math" panose="02040503050406030204" pitchFamily="18" charset="0"/>
                                  </a:rPr>
                                  <m:t>𝑌</m:t>
                                </m:r>
                              </m:e>
                            </m:d>
                          </m:e>
                        </m:d>
                      </m:e>
                    </m:func>
                    <m:r>
                      <a:rPr lang="en-US" sz="2400" i="1">
                        <a:latin typeface="Cambria Math" panose="02040503050406030204" pitchFamily="18" charset="0"/>
                      </a:rPr>
                      <m:t>=</m:t>
                    </m:r>
                    <m:r>
                      <a:rPr lang="en-US" sz="2400" i="1">
                        <a:latin typeface="Cambria Math" panose="02040503050406030204" pitchFamily="18" charset="0"/>
                      </a:rPr>
                      <m:t>𝑚𝑒𝑎𝑛</m:t>
                    </m:r>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𝑌</m:t>
                                </m:r>
                              </m:e>
                            </m:d>
                          </m:e>
                        </m:func>
                      </m:e>
                    </m:d>
                  </m:oMath>
                </a14:m>
                <a:endParaRPr lang="en-US" sz="2400" dirty="0"/>
              </a:p>
              <a:p>
                <a:r>
                  <a:rPr lang="en-US"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𝑎</m:t>
                                </m:r>
                              </m:sub>
                            </m:sSub>
                          </m:fName>
                          <m:e>
                            <m:r>
                              <a:rPr lang="en-US" sz="2400" i="1">
                                <a:latin typeface="Cambria Math" panose="02040503050406030204" pitchFamily="18" charset="0"/>
                              </a:rPr>
                              <m:t>𝑦</m:t>
                            </m:r>
                          </m:e>
                        </m:func>
                      </m:sup>
                    </m:sSup>
                    <m:r>
                      <a:rPr lang="en-US" sz="2400" i="1">
                        <a:latin typeface="Cambria Math" panose="02040503050406030204" pitchFamily="18" charset="0"/>
                      </a:rPr>
                      <m:t>=</m:t>
                    </m:r>
                    <m:r>
                      <a:rPr lang="en-US" sz="2400" i="1">
                        <a:latin typeface="Cambria Math" panose="02040503050406030204" pitchFamily="18" charset="0"/>
                      </a:rPr>
                      <m:t>𝑦</m:t>
                    </m:r>
                  </m:oMath>
                </a14:m>
                <a:r>
                  <a:rPr lang="en-US" sz="2400" dirty="0"/>
                  <a:t> for any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&gt;0</m:t>
                    </m:r>
                  </m:oMath>
                </a14:m>
                <a:endParaRPr lang="en-US" sz="2400" dirty="0"/>
              </a:p>
            </p:txBody>
          </p:sp>
        </mc:Choice>
        <mc:Fallback xmlns="">
          <p:sp>
            <p:nvSpPr>
              <p:cNvPr id="29" name="Rectangle 28">
                <a:extLst>
                  <a:ext uri="{FF2B5EF4-FFF2-40B4-BE49-F238E27FC236}">
                    <a16:creationId xmlns:a16="http://schemas.microsoft.com/office/drawing/2014/main" id="{775163C9-5CD4-4AF9-870B-7BED171006F6}"/>
                  </a:ext>
                </a:extLst>
              </p:cNvPr>
              <p:cNvSpPr>
                <a:spLocks noRot="1" noChangeAspect="1" noMove="1" noResize="1" noEditPoints="1" noAdjustHandles="1" noChangeArrowheads="1" noChangeShapeType="1" noTextEdit="1"/>
              </p:cNvSpPr>
              <p:nvPr/>
            </p:nvSpPr>
            <p:spPr>
              <a:xfrm>
                <a:off x="5274366" y="1600204"/>
                <a:ext cx="4859215" cy="1264257"/>
              </a:xfrm>
              <a:prstGeom prst="rect">
                <a:avLst/>
              </a:prstGeom>
              <a:blipFill>
                <a:blip r:embed="rId3"/>
                <a:stretch>
                  <a:fillRect l="-1882" t="-3382"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09600" y="5097520"/>
                <a:ext cx="10972800" cy="844783"/>
              </a:xfrm>
              <a:prstGeom prst="rect">
                <a:avLst/>
              </a:prstGeom>
            </p:spPr>
            <p:txBody>
              <a:bodyPr wrap="square">
                <a:noAutofit/>
              </a:bodyPr>
              <a:lstStyle/>
              <a:p>
                <a:r>
                  <a:rPr lang="en-US" sz="2400" b="1" dirty="0"/>
                  <a:t>Interpretation: A one unit increase in X is associated with a multiplicative change of </a:t>
                </a:r>
                <a14:m>
                  <m:oMath xmlns:m="http://schemas.openxmlformats.org/officeDocument/2006/math">
                    <m:sSup>
                      <m:sSupPr>
                        <m:ctrlPr>
                          <a:rPr lang="en-US" sz="2400" b="1" i="1">
                            <a:latin typeface="Cambria Math" panose="02040503050406030204" pitchFamily="18" charset="0"/>
                            <a:ea typeface="Cambria Math"/>
                          </a:rPr>
                        </m:ctrlPr>
                      </m:sSupPr>
                      <m:e>
                        <m:r>
                          <a:rPr lang="en-US" sz="2400" b="1" i="1">
                            <a:latin typeface="Cambria Math"/>
                            <a:ea typeface="Cambria Math"/>
                          </a:rPr>
                          <m:t>𝒆</m:t>
                        </m:r>
                      </m:e>
                      <m:sup>
                        <m:sSub>
                          <m:sSubPr>
                            <m:ctrlPr>
                              <a:rPr lang="en-US" sz="2400" b="1" i="1">
                                <a:latin typeface="Cambria Math" panose="02040503050406030204" pitchFamily="18" charset="0"/>
                                <a:ea typeface="Cambria Math"/>
                              </a:rPr>
                            </m:ctrlPr>
                          </m:sSubPr>
                          <m:e>
                            <m:r>
                              <a:rPr lang="en-US" sz="2400" b="1" i="1">
                                <a:latin typeface="Cambria Math"/>
                                <a:ea typeface="Cambria Math"/>
                              </a:rPr>
                              <m:t>𝜷</m:t>
                            </m:r>
                          </m:e>
                          <m:sub>
                            <m:r>
                              <a:rPr lang="en-US" sz="2400" b="1" i="1">
                                <a:latin typeface="Cambria Math"/>
                                <a:ea typeface="Cambria Math"/>
                              </a:rPr>
                              <m:t>𝟏</m:t>
                            </m:r>
                          </m:sub>
                        </m:sSub>
                      </m:sup>
                    </m:sSup>
                  </m:oMath>
                </a14:m>
                <a:r>
                  <a:rPr lang="en-US" sz="2400" b="1" dirty="0"/>
                  <a:t> in Median(Y|X). </a:t>
                </a:r>
              </a:p>
            </p:txBody>
          </p:sp>
        </mc:Choice>
        <mc:Fallback xmlns="">
          <p:sp>
            <p:nvSpPr>
              <p:cNvPr id="20" name="Rectangle 19"/>
              <p:cNvSpPr>
                <a:spLocks noRot="1" noChangeAspect="1" noMove="1" noResize="1" noEditPoints="1" noAdjustHandles="1" noChangeArrowheads="1" noChangeShapeType="1" noTextEdit="1"/>
              </p:cNvSpPr>
              <p:nvPr/>
            </p:nvSpPr>
            <p:spPr>
              <a:xfrm>
                <a:off x="609600" y="5097520"/>
                <a:ext cx="10972800" cy="844783"/>
              </a:xfrm>
              <a:prstGeom prst="rect">
                <a:avLst/>
              </a:prstGeom>
              <a:blipFill>
                <a:blip r:embed="rId4"/>
                <a:stretch>
                  <a:fillRect l="-833" t="-5036" b="-158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3"/>
              <p:cNvSpPr txBox="1">
                <a:spLocks/>
              </p:cNvSpPr>
              <p:nvPr/>
            </p:nvSpPr>
            <p:spPr>
              <a:xfrm>
                <a:off x="609600" y="1600204"/>
                <a:ext cx="4534744" cy="1147732"/>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14:m>
                  <m:oMath xmlns:m="http://schemas.openxmlformats.org/officeDocument/2006/math">
                    <m:r>
                      <a:rPr lang="en-US" sz="2400" i="1" smtClean="0">
                        <a:latin typeface="Cambria Math"/>
                        <a:ea typeface="Cambria Math"/>
                      </a:rPr>
                      <m:t>𝜇</m:t>
                    </m:r>
                    <m:d>
                      <m:dPr>
                        <m:begChr m:val="{"/>
                        <m:endChr m:val="}"/>
                        <m:ctrlPr>
                          <a:rPr lang="en-US" sz="2400" i="1">
                            <a:latin typeface="Cambria Math" panose="02040503050406030204" pitchFamily="18" charset="0"/>
                            <a:ea typeface="Cambria Math"/>
                          </a:rPr>
                        </m:ctrlPr>
                      </m:dPr>
                      <m:e>
                        <m:func>
                          <m:funcPr>
                            <m:ctrlPr>
                              <a:rPr lang="en-US" sz="2400" i="1">
                                <a:latin typeface="Cambria Math" panose="02040503050406030204" pitchFamily="18" charset="0"/>
                                <a:ea typeface="Cambria Math"/>
                              </a:rPr>
                            </m:ctrlPr>
                          </m:funcPr>
                          <m:fName>
                            <m:r>
                              <m:rPr>
                                <m:sty m:val="p"/>
                              </m:rPr>
                              <a:rPr lang="en-US" sz="2400">
                                <a:latin typeface="Cambria Math" panose="02040503050406030204" pitchFamily="18" charset="0"/>
                                <a:ea typeface="Cambria Math"/>
                              </a:rPr>
                              <m:t>log</m:t>
                            </m:r>
                          </m:fName>
                          <m:e>
                            <m:d>
                              <m:dPr>
                                <m:ctrlPr>
                                  <a:rPr lang="en-US" sz="2400" i="1">
                                    <a:latin typeface="Cambria Math" panose="02040503050406030204" pitchFamily="18" charset="0"/>
                                    <a:ea typeface="Cambria Math"/>
                                  </a:rPr>
                                </m:ctrlPr>
                              </m:dPr>
                              <m:e>
                                <m:r>
                                  <a:rPr lang="en-US" sz="2400" i="1">
                                    <a:latin typeface="Cambria Math" panose="02040503050406030204" pitchFamily="18" charset="0"/>
                                    <a:ea typeface="Cambria Math"/>
                                  </a:rPr>
                                  <m:t>𝑌</m:t>
                                </m:r>
                              </m:e>
                            </m:d>
                          </m:e>
                        </m:func>
                      </m:e>
                      <m:e>
                        <m:r>
                          <a:rPr lang="en-US" sz="2400" i="1">
                            <a:latin typeface="Cambria Math" panose="02040503050406030204" pitchFamily="18" charset="0"/>
                            <a:ea typeface="Cambria Math"/>
                          </a:rPr>
                          <m:t>𝑋</m:t>
                        </m:r>
                      </m:e>
                    </m:d>
                    <m:r>
                      <a:rPr lang="en-US" sz="2400" i="1">
                        <a:latin typeface="Cambria Math" panose="02040503050406030204" pitchFamily="18" charset="0"/>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0</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1</m:t>
                        </m:r>
                      </m:sub>
                    </m:sSub>
                    <m:d>
                      <m:dPr>
                        <m:ctrlPr>
                          <a:rPr lang="en-US" sz="2400" i="1">
                            <a:latin typeface="Cambria Math" panose="02040503050406030204" pitchFamily="18" charset="0"/>
                            <a:ea typeface="Cambria Math"/>
                          </a:rPr>
                        </m:ctrlPr>
                      </m:dPr>
                      <m:e>
                        <m:r>
                          <a:rPr lang="en-US" sz="2400" i="1">
                            <a:latin typeface="Cambria Math" panose="02040503050406030204" pitchFamily="18" charset="0"/>
                            <a:ea typeface="Cambria Math"/>
                          </a:rPr>
                          <m:t>𝑋</m:t>
                        </m:r>
                      </m:e>
                    </m:d>
                  </m:oMath>
                </a14:m>
                <a:r>
                  <a:rPr lang="en-US" sz="2400" dirty="0"/>
                  <a:t> </a:t>
                </a:r>
                <a:endParaRPr lang="en-US" sz="2400" dirty="0">
                  <a:latin typeface="Cambria Math" panose="02040503050406030204" pitchFamily="18" charset="0"/>
                  <a:ea typeface="Cambria Math"/>
                </a:endParaRPr>
              </a:p>
              <a:p>
                <a:pPr marL="0" indent="0">
                  <a:buFont typeface="Arial" charset="0"/>
                  <a:buNone/>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ea typeface="Cambria Math"/>
                        </a:rPr>
                        <m:t>log</m:t>
                      </m:r>
                      <m:r>
                        <a:rPr lang="en-US" sz="2400" i="1">
                          <a:latin typeface="Cambria Math" panose="02040503050406030204" pitchFamily="18" charset="0"/>
                          <a:ea typeface="Cambria Math"/>
                        </a:rPr>
                        <m:t>⁡(</m:t>
                      </m:r>
                      <m:r>
                        <a:rPr lang="en-US" sz="2400" i="1">
                          <a:latin typeface="Cambria Math"/>
                          <a:ea typeface="Cambria Math"/>
                        </a:rPr>
                        <m:t>𝑀𝑒𝑑𝑖𝑎𝑛</m:t>
                      </m:r>
                      <m:d>
                        <m:dPr>
                          <m:ctrlPr>
                            <a:rPr lang="en-US" sz="2400" i="1">
                              <a:latin typeface="Cambria Math" panose="02040503050406030204" pitchFamily="18" charset="0"/>
                              <a:ea typeface="Cambria Math"/>
                            </a:rPr>
                          </m:ctrlPr>
                        </m:dPr>
                        <m:e>
                          <m:r>
                            <a:rPr lang="en-US" sz="2400" i="1">
                              <a:latin typeface="Cambria Math"/>
                              <a:ea typeface="Cambria Math"/>
                            </a:rPr>
                            <m:t>𝑌</m:t>
                          </m:r>
                        </m:e>
                        <m:e>
                          <m:r>
                            <a:rPr lang="en-US" sz="2400" i="1">
                              <a:latin typeface="Cambria Math"/>
                              <a:ea typeface="Cambria Math"/>
                            </a:rPr>
                            <m:t>𝑋</m:t>
                          </m:r>
                        </m:e>
                      </m:d>
                      <m:r>
                        <a:rPr lang="en-US" sz="2400" i="1">
                          <a:latin typeface="Cambria Math" panose="02040503050406030204" pitchFamily="18" charset="0"/>
                          <a:ea typeface="Cambria Math"/>
                        </a:rPr>
                        <m:t>)</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0</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1</m:t>
                          </m:r>
                        </m:sub>
                      </m:sSub>
                      <m:r>
                        <a:rPr lang="en-US" sz="2400" i="1">
                          <a:latin typeface="Cambria Math"/>
                          <a:ea typeface="Cambria Math"/>
                        </a:rPr>
                        <m:t>(</m:t>
                      </m:r>
                      <m:r>
                        <a:rPr lang="en-US" sz="2400" i="1">
                          <a:latin typeface="Cambria Math"/>
                          <a:ea typeface="Cambria Math"/>
                        </a:rPr>
                        <m:t>𝑋</m:t>
                      </m:r>
                      <m:r>
                        <a:rPr lang="en-US" sz="2400" i="1">
                          <a:latin typeface="Cambria Math"/>
                          <a:ea typeface="Cambria Math"/>
                        </a:rPr>
                        <m:t>)</m:t>
                      </m:r>
                    </m:oMath>
                  </m:oMathPara>
                </a14:m>
                <a:endParaRPr lang="en-US" sz="2400" dirty="0"/>
              </a:p>
              <a:p>
                <a:pPr marL="0" indent="0">
                  <a:buFont typeface="Arial" charset="0"/>
                  <a:buNone/>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ea typeface="Cambria Math"/>
                            </a:rPr>
                          </m:ctrlPr>
                        </m:sSupPr>
                        <m:e>
                          <m:r>
                            <a:rPr lang="en-US" sz="2400" i="1">
                              <a:latin typeface="Cambria Math" panose="02040503050406030204" pitchFamily="18" charset="0"/>
                              <a:ea typeface="Cambria Math"/>
                            </a:rPr>
                            <m:t>𝑒</m:t>
                          </m:r>
                        </m:e>
                        <m:sup>
                          <m:r>
                            <m:rPr>
                              <m:sty m:val="p"/>
                            </m:rPr>
                            <a:rPr lang="en-US" sz="2400">
                              <a:latin typeface="Cambria Math" panose="02040503050406030204" pitchFamily="18" charset="0"/>
                              <a:ea typeface="Cambria Math"/>
                            </a:rPr>
                            <m:t>log</m:t>
                          </m:r>
                          <m:r>
                            <a:rPr lang="en-US" sz="2400" i="1">
                              <a:latin typeface="Cambria Math" panose="02040503050406030204" pitchFamily="18" charset="0"/>
                              <a:ea typeface="Cambria Math"/>
                            </a:rPr>
                            <m:t>⁡(</m:t>
                          </m:r>
                          <m:r>
                            <a:rPr lang="en-US" sz="2400" i="1">
                              <a:latin typeface="Cambria Math"/>
                              <a:ea typeface="Cambria Math"/>
                            </a:rPr>
                            <m:t>𝑀𝑒𝑑𝑖𝑎𝑛</m:t>
                          </m:r>
                          <m:d>
                            <m:dPr>
                              <m:ctrlPr>
                                <a:rPr lang="en-US" sz="2400" i="1">
                                  <a:latin typeface="Cambria Math" panose="02040503050406030204" pitchFamily="18" charset="0"/>
                                  <a:ea typeface="Cambria Math"/>
                                </a:rPr>
                              </m:ctrlPr>
                            </m:dPr>
                            <m:e>
                              <m:r>
                                <a:rPr lang="en-US" sz="2400" i="1">
                                  <a:latin typeface="Cambria Math"/>
                                  <a:ea typeface="Cambria Math"/>
                                </a:rPr>
                                <m:t>𝑌</m:t>
                              </m:r>
                            </m:e>
                            <m:e>
                              <m:r>
                                <a:rPr lang="en-US" sz="2400" i="1">
                                  <a:latin typeface="Cambria Math"/>
                                  <a:ea typeface="Cambria Math"/>
                                </a:rPr>
                                <m:t>𝑋</m:t>
                              </m:r>
                            </m:e>
                          </m:d>
                          <m:r>
                            <a:rPr lang="en-US" sz="2400" i="1">
                              <a:latin typeface="Cambria Math" panose="02040503050406030204" pitchFamily="18" charset="0"/>
                              <a:ea typeface="Cambria Math"/>
                            </a:rPr>
                            <m:t>)</m:t>
                          </m:r>
                        </m:sup>
                      </m:sSup>
                      <m:r>
                        <a:rPr lang="en-US" sz="2400" i="1">
                          <a:latin typeface="Cambria Math"/>
                          <a:ea typeface="Cambria Math"/>
                        </a:rPr>
                        <m:t>=</m:t>
                      </m:r>
                      <m:sSup>
                        <m:sSupPr>
                          <m:ctrlPr>
                            <a:rPr lang="en-US" sz="2400" i="1">
                              <a:latin typeface="Cambria Math" panose="02040503050406030204" pitchFamily="18" charset="0"/>
                              <a:ea typeface="Cambria Math"/>
                            </a:rPr>
                          </m:ctrlPr>
                        </m:sSupPr>
                        <m:e>
                          <m:r>
                            <a:rPr lang="en-US" sz="2400" i="1">
                              <a:latin typeface="Cambria Math"/>
                              <a:ea typeface="Cambria Math"/>
                            </a:rPr>
                            <m:t>𝑒</m:t>
                          </m:r>
                        </m:e>
                        <m:sup>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0</m:t>
                              </m:r>
                            </m:sub>
                          </m:sSub>
                          <m:r>
                            <a:rPr lang="en-US" sz="2400" i="1">
                              <a:latin typeface="Cambria Math" panose="02040503050406030204" pitchFamily="18" charset="0"/>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𝛽</m:t>
                              </m:r>
                            </m:e>
                            <m:sub>
                              <m:r>
                                <a:rPr lang="en-US" sz="2400" i="1">
                                  <a:latin typeface="Cambria Math"/>
                                  <a:ea typeface="Cambria Math"/>
                                </a:rPr>
                                <m:t>1</m:t>
                              </m:r>
                            </m:sub>
                          </m:sSub>
                          <m:r>
                            <a:rPr lang="en-US" sz="2400" i="1">
                              <a:latin typeface="Cambria Math"/>
                              <a:ea typeface="Cambria Math"/>
                            </a:rPr>
                            <m:t>𝑋</m:t>
                          </m:r>
                        </m:sup>
                      </m:sSup>
                    </m:oMath>
                  </m:oMathPara>
                </a14:m>
                <a:endParaRPr lang="en-US" sz="2400" dirty="0"/>
              </a:p>
            </p:txBody>
          </p:sp>
        </mc:Choice>
        <mc:Fallback xmlns="">
          <p:sp>
            <p:nvSpPr>
              <p:cNvPr id="32" name="Content Placeholder 3"/>
              <p:cNvSpPr txBox="1">
                <a:spLocks noRot="1" noChangeAspect="1" noMove="1" noResize="1" noEditPoints="1" noAdjustHandles="1" noChangeArrowheads="1" noChangeShapeType="1" noTextEdit="1"/>
              </p:cNvSpPr>
              <p:nvPr/>
            </p:nvSpPr>
            <p:spPr>
              <a:xfrm>
                <a:off x="609600" y="1600204"/>
                <a:ext cx="4534744" cy="1147732"/>
              </a:xfrm>
              <a:prstGeom prst="rect">
                <a:avLst/>
              </a:prstGeom>
              <a:blipFill>
                <a:blip r:embed="rId5"/>
                <a:stretch>
                  <a:fillRect l="-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09600" y="6260844"/>
                <a:ext cx="10744200" cy="470385"/>
              </a:xfrm>
              <a:prstGeom prst="rect">
                <a:avLst/>
              </a:prstGeom>
            </p:spPr>
            <p:txBody>
              <a:bodyPr wrap="square" anchor="b">
                <a:noAutofit/>
              </a:bodyPr>
              <a:lstStyle/>
              <a:p>
                <a:r>
                  <a:rPr lang="en-US" sz="1200" dirty="0">
                    <a:solidFill>
                      <a:srgbClr val="6C6C6C"/>
                    </a:solidFill>
                    <a:ea typeface="Cambria Math"/>
                  </a:rPr>
                  <a:t>** Note: We use a base of e for </a:t>
                </a:r>
                <a14:m>
                  <m:oMath xmlns:m="http://schemas.openxmlformats.org/officeDocument/2006/math">
                    <m:sSup>
                      <m:sSupPr>
                        <m:ctrlPr>
                          <a:rPr lang="en-US" sz="1200" i="1">
                            <a:solidFill>
                              <a:srgbClr val="6C6C6C"/>
                            </a:solidFill>
                            <a:latin typeface="Cambria Math" panose="02040503050406030204" pitchFamily="18" charset="0"/>
                            <a:ea typeface="Cambria Math"/>
                          </a:rPr>
                        </m:ctrlPr>
                      </m:sSupPr>
                      <m:e>
                        <m:r>
                          <a:rPr lang="en-US" sz="1200" i="1">
                            <a:solidFill>
                              <a:srgbClr val="6C6C6C"/>
                            </a:solidFill>
                            <a:latin typeface="Cambria Math"/>
                            <a:ea typeface="Cambria Math"/>
                          </a:rPr>
                          <m:t>𝑒</m:t>
                        </m:r>
                      </m:e>
                      <m:sup>
                        <m:sSub>
                          <m:sSubPr>
                            <m:ctrlPr>
                              <a:rPr lang="en-US" sz="1200" i="1">
                                <a:solidFill>
                                  <a:srgbClr val="6C6C6C"/>
                                </a:solidFill>
                                <a:latin typeface="Cambria Math" panose="02040503050406030204" pitchFamily="18" charset="0"/>
                                <a:ea typeface="Cambria Math"/>
                              </a:rPr>
                            </m:ctrlPr>
                          </m:sSubPr>
                          <m:e>
                            <m:r>
                              <a:rPr lang="en-US" sz="1200" i="1">
                                <a:solidFill>
                                  <a:srgbClr val="6C6C6C"/>
                                </a:solidFill>
                                <a:latin typeface="Cambria Math"/>
                                <a:ea typeface="Cambria Math"/>
                              </a:rPr>
                              <m:t>𝛽</m:t>
                            </m:r>
                          </m:e>
                          <m:sub>
                            <m:r>
                              <a:rPr lang="en-US" sz="1200" i="1">
                                <a:solidFill>
                                  <a:srgbClr val="6C6C6C"/>
                                </a:solidFill>
                                <a:latin typeface="Cambria Math"/>
                                <a:ea typeface="Cambria Math"/>
                              </a:rPr>
                              <m:t>1</m:t>
                            </m:r>
                          </m:sub>
                        </m:sSub>
                      </m:sup>
                    </m:sSup>
                  </m:oMath>
                </a14:m>
                <a:r>
                  <a:rPr lang="en-US" sz="1200" dirty="0">
                    <a:solidFill>
                      <a:srgbClr val="6C6C6C"/>
                    </a:solidFill>
                  </a:rPr>
                  <a:t> because the base on the log function was implied to be e. (Other bases could be interchanged.)</a:t>
                </a:r>
              </a:p>
            </p:txBody>
          </p:sp>
        </mc:Choice>
        <mc:Fallback xmlns="">
          <p:sp>
            <p:nvSpPr>
              <p:cNvPr id="34" name="Rectangle 33"/>
              <p:cNvSpPr>
                <a:spLocks noRot="1" noChangeAspect="1" noMove="1" noResize="1" noEditPoints="1" noAdjustHandles="1" noChangeArrowheads="1" noChangeShapeType="1" noTextEdit="1"/>
              </p:cNvSpPr>
              <p:nvPr/>
            </p:nvSpPr>
            <p:spPr>
              <a:xfrm>
                <a:off x="609600" y="6260844"/>
                <a:ext cx="10744200" cy="470385"/>
              </a:xfrm>
              <a:prstGeom prst="rect">
                <a:avLst/>
              </a:prstGeom>
              <a:blipFill>
                <a:blip r:embed="rId6"/>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371116" y="2959915"/>
                <a:ext cx="4233467" cy="414601"/>
              </a:xfrm>
              <a:prstGeom prst="rect">
                <a:avLst/>
              </a:prstGeom>
            </p:spPr>
            <p:txBody>
              <a:bodyPr wrap="none">
                <a:noAutofit/>
              </a:bodyPr>
              <a:lstStyle/>
              <a:p>
                <a:r>
                  <a:rPr lang="en-US" sz="2000" dirty="0"/>
                  <a:t>and </a:t>
                </a:r>
                <a14:m>
                  <m:oMath xmlns:m="http://schemas.openxmlformats.org/officeDocument/2006/math">
                    <m:r>
                      <a:rPr lang="en-US" sz="2000">
                        <a:latin typeface="Cambria Math" panose="02040503050406030204" pitchFamily="18" charset="0"/>
                      </a:rPr>
                      <m:t>𝑀𝑒𝑑𝑖𝑎𝑛</m:t>
                    </m:r>
                    <m:d>
                      <m:dPr>
                        <m:ctrlPr>
                          <a:rPr lang="en-US" sz="2000" i="1">
                            <a:latin typeface="Cambria Math" panose="02040503050406030204" pitchFamily="18" charset="0"/>
                          </a:rPr>
                        </m:ctrlPr>
                      </m:dPr>
                      <m:e>
                        <m:r>
                          <a:rPr lang="en-US" sz="2000">
                            <a:latin typeface="Cambria Math" panose="02040503050406030204" pitchFamily="18" charset="0"/>
                          </a:rPr>
                          <m:t>𝑌</m:t>
                        </m:r>
                      </m:e>
                      <m:e>
                        <m:r>
                          <a:rPr lang="en-US" sz="2000">
                            <a:latin typeface="Cambria Math" panose="02040503050406030204" pitchFamily="18" charset="0"/>
                          </a:rPr>
                          <m:t>𝑋</m:t>
                        </m:r>
                        <m:r>
                          <a:rPr lang="en-US" sz="2000">
                            <a:latin typeface="Cambria Math" panose="02040503050406030204" pitchFamily="18" charset="0"/>
                          </a:rPr>
                          <m:t>+1</m:t>
                        </m:r>
                      </m:e>
                    </m:d>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𝑒</m:t>
                        </m:r>
                      </m:e>
                      <m:sup>
                        <m:sSub>
                          <m:sSubPr>
                            <m:ctrlPr>
                              <a:rPr lang="en-US" sz="2000" i="1">
                                <a:latin typeface="Cambria Math" panose="02040503050406030204" pitchFamily="18" charset="0"/>
                              </a:rPr>
                            </m:ctrlPr>
                          </m:sSubPr>
                          <m:e>
                            <m:r>
                              <a:rPr lang="en-US" sz="2000">
                                <a:latin typeface="Cambria Math" panose="02040503050406030204" pitchFamily="18" charset="0"/>
                              </a:rPr>
                              <m:t>𝛽</m:t>
                            </m:r>
                          </m:e>
                          <m:sub>
                            <m:r>
                              <a:rPr lang="en-US" sz="2000">
                                <a:latin typeface="Cambria Math" panose="02040503050406030204" pitchFamily="18" charset="0"/>
                              </a:rPr>
                              <m:t>0</m:t>
                            </m:r>
                          </m:sub>
                        </m:sSub>
                      </m:sup>
                    </m:sSup>
                    <m:sSup>
                      <m:sSupPr>
                        <m:ctrlPr>
                          <a:rPr lang="en-US" sz="2000" i="1">
                            <a:latin typeface="Cambria Math" panose="02040503050406030204" pitchFamily="18" charset="0"/>
                          </a:rPr>
                        </m:ctrlPr>
                      </m:sSupPr>
                      <m:e>
                        <m:r>
                          <a:rPr lang="en-US" sz="2000">
                            <a:latin typeface="Cambria Math" panose="02040503050406030204" pitchFamily="18" charset="0"/>
                          </a:rPr>
                          <m:t>𝑒</m:t>
                        </m:r>
                      </m:e>
                      <m:sup>
                        <m:sSub>
                          <m:sSubPr>
                            <m:ctrlPr>
                              <a:rPr lang="en-US" sz="2000" i="1">
                                <a:latin typeface="Cambria Math" panose="02040503050406030204" pitchFamily="18" charset="0"/>
                              </a:rPr>
                            </m:ctrlPr>
                          </m:sSubPr>
                          <m:e>
                            <m:r>
                              <a:rPr lang="en-US" sz="2000">
                                <a:latin typeface="Cambria Math" panose="02040503050406030204" pitchFamily="18" charset="0"/>
                              </a:rPr>
                              <m:t>𝛽</m:t>
                            </m:r>
                          </m:e>
                          <m:sub>
                            <m:r>
                              <a:rPr lang="en-US" sz="2000">
                                <a:latin typeface="Cambria Math" panose="02040503050406030204" pitchFamily="18" charset="0"/>
                              </a:rPr>
                              <m:t>1</m:t>
                            </m:r>
                          </m:sub>
                        </m:sSub>
                        <m:r>
                          <a:rPr lang="en-US" sz="2000">
                            <a:latin typeface="Cambria Math" panose="02040503050406030204" pitchFamily="18" charset="0"/>
                          </a:rPr>
                          <m:t>(</m:t>
                        </m:r>
                        <m:r>
                          <a:rPr lang="en-US" sz="2000">
                            <a:latin typeface="Cambria Math" panose="02040503050406030204" pitchFamily="18" charset="0"/>
                          </a:rPr>
                          <m:t>𝑋</m:t>
                        </m:r>
                        <m:r>
                          <a:rPr lang="en-US" sz="2000">
                            <a:latin typeface="Cambria Math" panose="02040503050406030204" pitchFamily="18" charset="0"/>
                          </a:rPr>
                          <m:t>+1)</m:t>
                        </m:r>
                      </m:sup>
                    </m:sSup>
                  </m:oMath>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371116" y="2959915"/>
                <a:ext cx="4233467" cy="414601"/>
              </a:xfrm>
              <a:prstGeom prst="rect">
                <a:avLst/>
              </a:prstGeom>
              <a:blipFill>
                <a:blip r:embed="rId7"/>
                <a:stretch>
                  <a:fillRect l="-1441" t="-4412"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9600" y="3434076"/>
                <a:ext cx="3811979" cy="1285561"/>
              </a:xfrm>
              <a:prstGeom prst="rect">
                <a:avLst/>
              </a:prstGeom>
              <a:noFill/>
            </p:spPr>
            <p:txBody>
              <a:bodyPr wrap="none" rtlCol="0">
                <a:noAutofit/>
              </a:bodyPr>
              <a:lstStyle/>
              <a:p>
                <a14:m>
                  <m:oMath xmlns:m="http://schemas.openxmlformats.org/officeDocument/2006/math">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r>
                          <a:rPr lang="en-US" sz="2000" i="1">
                            <a:latin typeface="Cambria Math"/>
                            <a:ea typeface="Cambria Math"/>
                          </a:rPr>
                          <m:t>+1</m:t>
                        </m:r>
                      </m:e>
                    </m:d>
                    <m:r>
                      <a:rPr lang="en-US" sz="2000" i="1">
                        <a:latin typeface="Cambria Math"/>
                        <a:ea typeface="Cambria Math"/>
                      </a:rPr>
                      <m:t>/ </m:t>
                    </m:r>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e>
                    </m:d>
                  </m:oMath>
                </a14:m>
                <a:r>
                  <a:rPr lang="en-US" sz="2000" dirty="0"/>
                  <a:t> </a:t>
                </a:r>
              </a:p>
              <a:p>
                <a14:m>
                  <m:oMath xmlns:m="http://schemas.openxmlformats.org/officeDocument/2006/math">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r>
                          <a:rPr lang="en-US" sz="2000" i="1">
                            <a:latin typeface="Cambria Math"/>
                            <a:ea typeface="Cambria Math"/>
                          </a:rPr>
                          <m:t>+1</m:t>
                        </m:r>
                      </m:e>
                    </m:d>
                    <m:r>
                      <a:rPr lang="en-US" sz="2000" i="1">
                        <a:latin typeface="Cambria Math"/>
                        <a:ea typeface="Cambria Math"/>
                      </a:rPr>
                      <m:t>/ </m:t>
                    </m:r>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e>
                    </m:d>
                  </m:oMath>
                </a14:m>
                <a:r>
                  <a:rPr lang="en-US" sz="2000" dirty="0"/>
                  <a:t> </a:t>
                </a:r>
              </a:p>
              <a:p>
                <a:pPr/>
                <a14:m>
                  <m:oMathPara xmlns:m="http://schemas.openxmlformats.org/officeDocument/2006/math">
                    <m:oMathParaPr>
                      <m:jc m:val="left"/>
                    </m:oMathParaPr>
                    <m:oMath xmlns:m="http://schemas.openxmlformats.org/officeDocument/2006/math">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r>
                            <a:rPr lang="en-US" sz="2000" i="1">
                              <a:latin typeface="Cambria Math"/>
                              <a:ea typeface="Cambria Math"/>
                            </a:rPr>
                            <m:t>+1</m:t>
                          </m:r>
                        </m:e>
                      </m:d>
                      <m:r>
                        <a:rPr lang="en-US" sz="2000" i="1">
                          <a:latin typeface="Cambria Math"/>
                          <a:ea typeface="Cambria Math"/>
                        </a:rPr>
                        <m:t>/ </m:t>
                      </m:r>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e>
                      </m:d>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r>
                            <a:rPr lang="en-US" sz="2000" i="1">
                              <a:latin typeface="Cambria Math"/>
                              <a:ea typeface="Cambria Math"/>
                            </a:rPr>
                            <m:t>+1</m:t>
                          </m:r>
                        </m:e>
                      </m:d>
                      <m:r>
                        <a:rPr lang="en-US" sz="2000" i="1">
                          <a:latin typeface="Cambria Math"/>
                          <a:ea typeface="Cambria Math"/>
                        </a:rPr>
                        <m:t>/ </m:t>
                      </m:r>
                      <m:r>
                        <a:rPr lang="en-US" sz="2000" i="1">
                          <a:latin typeface="Cambria Math"/>
                          <a:ea typeface="Cambria Math"/>
                        </a:rPr>
                        <m:t>𝑀𝑒𝑑𝑖𝑎𝑛</m:t>
                      </m:r>
                      <m:d>
                        <m:dPr>
                          <m:ctrlPr>
                            <a:rPr lang="en-US" sz="2000" i="1">
                              <a:latin typeface="Cambria Math" panose="02040503050406030204" pitchFamily="18" charset="0"/>
                              <a:ea typeface="Cambria Math"/>
                            </a:rPr>
                          </m:ctrlPr>
                        </m:dPr>
                        <m:e>
                          <m:r>
                            <a:rPr lang="en-US" sz="2000" i="1">
                              <a:latin typeface="Cambria Math"/>
                              <a:ea typeface="Cambria Math"/>
                            </a:rPr>
                            <m:t>𝑌</m:t>
                          </m:r>
                        </m:e>
                        <m:e>
                          <m:r>
                            <a:rPr lang="en-US" sz="2000" i="1">
                              <a:latin typeface="Cambria Math"/>
                              <a:ea typeface="Cambria Math"/>
                            </a:rPr>
                            <m:t>𝑋</m:t>
                          </m:r>
                        </m:e>
                      </m:d>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609600" y="3434076"/>
                <a:ext cx="3811979" cy="1285561"/>
              </a:xfrm>
              <a:prstGeom prst="rect">
                <a:avLst/>
              </a:prstGeom>
              <a:blipFill>
                <a:blip r:embed="rId8"/>
                <a:stretch>
                  <a:fillRect b="-7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911DA2-9242-4D22-A65E-304B0583897E}"/>
                  </a:ext>
                </a:extLst>
              </p:cNvPr>
              <p:cNvSpPr txBox="1"/>
              <p:nvPr/>
            </p:nvSpPr>
            <p:spPr>
              <a:xfrm>
                <a:off x="609600" y="2959915"/>
                <a:ext cx="2680797" cy="382284"/>
              </a:xfrm>
              <a:prstGeom prst="rect">
                <a:avLst/>
              </a:prstGeom>
              <a:noFill/>
            </p:spPr>
            <p:txBody>
              <a:bodyPr wrap="none" rtlCol="0">
                <a:noAutofit/>
              </a:bodyPr>
              <a:lstStyle/>
              <a:p>
                <a:pPr/>
                <a14:m>
                  <m:oMathPara xmlns:m="http://schemas.openxmlformats.org/officeDocument/2006/math">
                    <m:oMathParaPr>
                      <m:jc m:val="left"/>
                    </m:oMathParaPr>
                    <m:oMath xmlns:m="http://schemas.openxmlformats.org/officeDocument/2006/math">
                      <m:r>
                        <a:rPr lang="en-US" i="1" smtClean="0">
                          <a:latin typeface="Cambria Math"/>
                          <a:ea typeface="Cambria Math"/>
                        </a:rPr>
                        <m:t>𝑀𝑒𝑑𝑖𝑎𝑛</m:t>
                      </m:r>
                      <m:d>
                        <m:dPr>
                          <m:ctrlPr>
                            <a:rPr lang="en-US" i="1">
                              <a:latin typeface="Cambria Math" panose="02040503050406030204" pitchFamily="18" charset="0"/>
                              <a:ea typeface="Cambria Math"/>
                            </a:rPr>
                          </m:ctrlPr>
                        </m:dPr>
                        <m:e>
                          <m:r>
                            <a:rPr lang="en-US" i="1">
                              <a:latin typeface="Cambria Math"/>
                              <a:ea typeface="Cambria Math"/>
                            </a:rPr>
                            <m:t>𝑌</m:t>
                          </m:r>
                        </m:e>
                        <m:e>
                          <m:r>
                            <a:rPr lang="en-US" i="1">
                              <a:latin typeface="Cambria Math"/>
                              <a:ea typeface="Cambria Math"/>
                            </a:rPr>
                            <m:t>𝑋</m:t>
                          </m:r>
                        </m:e>
                      </m:d>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sup>
                      </m:sSup>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𝑋</m:t>
                          </m:r>
                        </m:sup>
                      </m:sSup>
                    </m:oMath>
                  </m:oMathPara>
                </a14:m>
                <a:endParaRPr lang="en-US" dirty="0"/>
              </a:p>
            </p:txBody>
          </p:sp>
        </mc:Choice>
        <mc:Fallback xmlns="">
          <p:sp>
            <p:nvSpPr>
              <p:cNvPr id="38" name="TextBox 37">
                <a:extLst>
                  <a:ext uri="{FF2B5EF4-FFF2-40B4-BE49-F238E27FC236}">
                    <a16:creationId xmlns:a16="http://schemas.microsoft.com/office/drawing/2014/main" id="{45911DA2-9242-4D22-A65E-304B0583897E}"/>
                  </a:ext>
                </a:extLst>
              </p:cNvPr>
              <p:cNvSpPr txBox="1">
                <a:spLocks noRot="1" noChangeAspect="1" noMove="1" noResize="1" noEditPoints="1" noAdjustHandles="1" noChangeArrowheads="1" noChangeShapeType="1" noTextEdit="1"/>
              </p:cNvSpPr>
              <p:nvPr/>
            </p:nvSpPr>
            <p:spPr>
              <a:xfrm>
                <a:off x="609600" y="2959915"/>
                <a:ext cx="2680797" cy="3822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4575120" y="3429000"/>
                <a:ext cx="2587680" cy="1252138"/>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a:rPr>
                          </m:ctrlPr>
                        </m:sSupPr>
                        <m:e>
                          <m:r>
                            <a:rPr lang="en-US" i="1">
                              <a:latin typeface="Cambria Math"/>
                              <a:ea typeface="Cambria Math"/>
                            </a:rPr>
                            <m:t>=</m:t>
                          </m:r>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sup>
                      </m:sSup>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m:t>
                          </m:r>
                          <m:r>
                            <a:rPr lang="en-US" i="1">
                              <a:latin typeface="Cambria Math"/>
                              <a:ea typeface="Cambria Math"/>
                            </a:rPr>
                            <m:t>𝑋</m:t>
                          </m:r>
                          <m:r>
                            <a:rPr lang="en-US" i="1">
                              <a:latin typeface="Cambria Math"/>
                              <a:ea typeface="Cambria Math"/>
                            </a:rPr>
                            <m:t>+1)</m:t>
                          </m:r>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sup>
                      </m:sSup>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𝑋</m:t>
                          </m:r>
                        </m:sup>
                      </m:sSup>
                    </m:oMath>
                  </m:oMathPara>
                </a14:m>
                <a:endParaRPr lang="en-US" dirty="0"/>
              </a:p>
              <a:p>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m:t>
                          </m:r>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m:t>
                          </m:r>
                          <m:r>
                            <a:rPr lang="en-US" i="1">
                              <a:latin typeface="Cambria Math"/>
                              <a:ea typeface="Cambria Math"/>
                            </a:rPr>
                            <m:t>𝑋</m:t>
                          </m:r>
                          <m:r>
                            <a:rPr lang="en-US" i="1">
                              <a:latin typeface="Cambria Math"/>
                              <a:ea typeface="Cambria Math"/>
                            </a:rPr>
                            <m:t>+1)</m:t>
                          </m:r>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𝑋</m:t>
                          </m:r>
                        </m:sup>
                      </m:sSup>
                    </m:oMath>
                  </m:oMathPara>
                </a14:m>
                <a:endParaRPr lang="en-US" dirty="0"/>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 </m:t>
                          </m:r>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𝑋</m:t>
                          </m:r>
                        </m:sup>
                      </m:sSup>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𝑋</m:t>
                          </m:r>
                        </m:sup>
                      </m:sSup>
                    </m:oMath>
                  </m:oMathPara>
                </a14:m>
                <a:endParaRPr lang="en-US" dirty="0"/>
              </a:p>
              <a:p>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m:t>
                          </m:r>
                          <m:r>
                            <a:rPr lang="en-US" i="1">
                              <a:latin typeface="Cambria Math"/>
                              <a:ea typeface="Cambria Math"/>
                            </a:rPr>
                            <m:t>𝑒</m:t>
                          </m:r>
                        </m:e>
                        <m:sup>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sup>
                      </m:sSup>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4575120" y="3429000"/>
                <a:ext cx="2587680" cy="1252138"/>
              </a:xfrm>
              <a:prstGeom prst="rect">
                <a:avLst/>
              </a:prstGeom>
              <a:blipFill>
                <a:blip r:embed="rId10"/>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15ED5C7-3731-4D98-8882-E90EEC775DD1}"/>
              </a:ext>
            </a:extLst>
          </p:cNvPr>
          <p:cNvCxnSpPr>
            <a:cxnSpLocks/>
          </p:cNvCxnSpPr>
          <p:nvPr/>
        </p:nvCxnSpPr>
        <p:spPr>
          <a:xfrm flipV="1">
            <a:off x="4878565" y="3507318"/>
            <a:ext cx="386264" cy="2446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03E0E4-5F8D-495B-86A0-49A3EB1AFC1B}"/>
              </a:ext>
            </a:extLst>
          </p:cNvPr>
          <p:cNvCxnSpPr>
            <a:cxnSpLocks/>
          </p:cNvCxnSpPr>
          <p:nvPr/>
        </p:nvCxnSpPr>
        <p:spPr>
          <a:xfrm flipV="1">
            <a:off x="6208744" y="3490686"/>
            <a:ext cx="386264" cy="2446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10FB49-DC68-47D7-BF41-CDF2D1FFE3C6}"/>
              </a:ext>
            </a:extLst>
          </p:cNvPr>
          <p:cNvCxnSpPr>
            <a:cxnSpLocks/>
          </p:cNvCxnSpPr>
          <p:nvPr/>
        </p:nvCxnSpPr>
        <p:spPr>
          <a:xfrm flipV="1">
            <a:off x="4833445" y="4066412"/>
            <a:ext cx="424890" cy="2446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DAA3F4F-A14C-4C24-A315-1030B12DC971}"/>
              </a:ext>
            </a:extLst>
          </p:cNvPr>
          <p:cNvCxnSpPr>
            <a:cxnSpLocks/>
          </p:cNvCxnSpPr>
          <p:nvPr/>
        </p:nvCxnSpPr>
        <p:spPr>
          <a:xfrm flipV="1">
            <a:off x="5766715" y="4038600"/>
            <a:ext cx="424890" cy="2446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1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fade">
                                      <p:cBhvr>
                                        <p:cTn id="12" dur="5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Effect transition="in" filter="fade">
                                      <p:cBhvr>
                                        <p:cTn id="17" dur="500"/>
                                        <p:tgtEl>
                                          <p:spTgt spid="3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fade">
                                      <p:cBhvr>
                                        <p:cTn id="22" dur="500"/>
                                        <p:tgtEl>
                                          <p:spTgt spid="2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2" end="2"/>
                                            </p:txEl>
                                          </p:spTgt>
                                        </p:tgtEl>
                                        <p:attrNameLst>
                                          <p:attrName>style.visibility</p:attrName>
                                        </p:attrNameLst>
                                      </p:cBhvr>
                                      <p:to>
                                        <p:strVal val="visible"/>
                                      </p:to>
                                    </p:set>
                                    <p:animEffect transition="in" filter="fade">
                                      <p:cBhvr>
                                        <p:cTn id="27" dur="500"/>
                                        <p:tgtEl>
                                          <p:spTgt spid="3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2" end="2"/>
                                            </p:txEl>
                                          </p:spTgt>
                                        </p:tgtEl>
                                        <p:attrNameLst>
                                          <p:attrName>style.visibility</p:attrName>
                                        </p:attrNameLst>
                                      </p:cBhvr>
                                      <p:to>
                                        <p:strVal val="visible"/>
                                      </p:to>
                                    </p:set>
                                    <p:animEffect transition="in" filter="fade">
                                      <p:cBhvr>
                                        <p:cTn id="32" dur="500"/>
                                        <p:tgtEl>
                                          <p:spTgt spid="2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500"/>
                                        <p:tgtEl>
                                          <p:spTgt spid="3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500"/>
                                        <p:tgtEl>
                                          <p:spTgt spid="3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xEl>
                                              <p:pRg st="1" end="1"/>
                                            </p:txEl>
                                          </p:spTgt>
                                        </p:tgtEl>
                                        <p:attrNameLst>
                                          <p:attrName>style.visibility</p:attrName>
                                        </p:attrNameLst>
                                      </p:cBhvr>
                                      <p:to>
                                        <p:strVal val="visible"/>
                                      </p:to>
                                    </p:set>
                                    <p:animEffect transition="in" filter="fade">
                                      <p:cBhvr>
                                        <p:cTn id="63" dur="500"/>
                                        <p:tgtEl>
                                          <p:spTgt spid="36">
                                            <p:txEl>
                                              <p:pRg st="1" end="1"/>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xEl>
                                              <p:pRg st="1" end="1"/>
                                            </p:txEl>
                                          </p:spTgt>
                                        </p:tgtEl>
                                        <p:attrNameLst>
                                          <p:attrName>style.visibility</p:attrName>
                                        </p:attrNameLst>
                                      </p:cBhvr>
                                      <p:to>
                                        <p:strVal val="visible"/>
                                      </p:to>
                                    </p:set>
                                    <p:animEffect transition="in" filter="fade">
                                      <p:cBhvr>
                                        <p:cTn id="66" dur="500"/>
                                        <p:tgtEl>
                                          <p:spTgt spid="3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6">
                                            <p:txEl>
                                              <p:pRg st="2" end="2"/>
                                            </p:txEl>
                                          </p:spTgt>
                                        </p:tgtEl>
                                        <p:attrNameLst>
                                          <p:attrName>style.visibility</p:attrName>
                                        </p:attrNameLst>
                                      </p:cBhvr>
                                      <p:to>
                                        <p:strVal val="visible"/>
                                      </p:to>
                                    </p:set>
                                    <p:animEffect transition="in" filter="fade">
                                      <p:cBhvr>
                                        <p:cTn id="71" dur="500"/>
                                        <p:tgtEl>
                                          <p:spTgt spid="36">
                                            <p:txEl>
                                              <p:pRg st="2" end="2"/>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39">
                                            <p:txEl>
                                              <p:pRg st="2" end="2"/>
                                            </p:txEl>
                                          </p:spTgt>
                                        </p:tgtEl>
                                        <p:attrNameLst>
                                          <p:attrName>style.visibility</p:attrName>
                                        </p:attrNameLst>
                                      </p:cBhvr>
                                      <p:to>
                                        <p:strVal val="visible"/>
                                      </p:to>
                                    </p:set>
                                    <p:animEffect transition="in" filter="fade">
                                      <p:cBhvr>
                                        <p:cTn id="74" dur="500"/>
                                        <p:tgtEl>
                                          <p:spTgt spid="39">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6">
                                            <p:txEl>
                                              <p:pRg st="3" end="3"/>
                                            </p:txEl>
                                          </p:spTgt>
                                        </p:tgtEl>
                                        <p:attrNameLst>
                                          <p:attrName>style.visibility</p:attrName>
                                        </p:attrNameLst>
                                      </p:cBhvr>
                                      <p:to>
                                        <p:strVal val="visible"/>
                                      </p:to>
                                    </p:set>
                                    <p:animEffect transition="in" filter="fade">
                                      <p:cBhvr>
                                        <p:cTn id="85" dur="500"/>
                                        <p:tgtEl>
                                          <p:spTgt spid="36">
                                            <p:txEl>
                                              <p:pRg st="3" end="3"/>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xEl>
                                              <p:pRg st="3" end="3"/>
                                            </p:txEl>
                                          </p:spTgt>
                                        </p:tgtEl>
                                        <p:attrNameLst>
                                          <p:attrName>style.visibility</p:attrName>
                                        </p:attrNameLst>
                                      </p:cBhvr>
                                      <p:to>
                                        <p:strVal val="visible"/>
                                      </p:to>
                                    </p:set>
                                    <p:animEffect transition="in" filter="fade">
                                      <p:cBhvr>
                                        <p:cTn id="88" dur="500"/>
                                        <p:tgtEl>
                                          <p:spTgt spid="39">
                                            <p:txEl>
                                              <p:pRg st="3" end="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500"/>
                                        <p:tgtEl>
                                          <p:spTgt spid="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281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 of Log-Linear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95425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dirty="0"/>
              <a:t>Insulation and Voltage Data</a:t>
            </a:r>
          </a:p>
        </p:txBody>
      </p:sp>
      <p:sp>
        <p:nvSpPr>
          <p:cNvPr id="9" name="Content Placeholder 8"/>
          <p:cNvSpPr>
            <a:spLocks noGrp="1"/>
          </p:cNvSpPr>
          <p:nvPr>
            <p:ph idx="1"/>
          </p:nvPr>
        </p:nvSpPr>
        <p:spPr>
          <a:xfrm>
            <a:off x="2514600" y="1600203"/>
            <a:ext cx="9067800" cy="2971797"/>
          </a:xfrm>
        </p:spPr>
        <p:txBody>
          <a:bodyPr/>
          <a:lstStyle/>
          <a:p>
            <a:pPr marL="0" indent="0">
              <a:buNone/>
            </a:pPr>
            <a:r>
              <a:rPr lang="en-US" sz="2800" dirty="0"/>
              <a:t>In an industrial laboratory, under uniform conditions, batches of electrical insulating fluid were subjected to constant voltages until the insulating property of the fluids broke down. Seven different voltage levels, spaced 2 kilovolts apart from 26 to 38 kV were studied. The measured responses were the times, in minutes, until breakdown.</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115" y="4742094"/>
            <a:ext cx="1926771" cy="1731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15228" y="6247739"/>
            <a:ext cx="838200" cy="369332"/>
          </a:xfrm>
          <a:prstGeom prst="rect">
            <a:avLst/>
          </a:prstGeom>
          <a:noFill/>
        </p:spPr>
        <p:txBody>
          <a:bodyPr wrap="square" rtlCol="0">
            <a:noAutofit/>
          </a:bodyPr>
          <a:lstStyle/>
          <a:p>
            <a:r>
              <a:rPr lang="en-US" dirty="0"/>
              <a:t>n = 76</a:t>
            </a:r>
          </a:p>
        </p:txBody>
      </p:sp>
      <p:graphicFrame>
        <p:nvGraphicFramePr>
          <p:cNvPr id="4" name="Table 3"/>
          <p:cNvGraphicFramePr>
            <a:graphicFrameLocks noGrp="1"/>
          </p:cNvGraphicFramePr>
          <p:nvPr>
            <p:extLst>
              <p:ext uri="{D42A27DB-BD31-4B8C-83A1-F6EECF244321}">
                <p14:modId xmlns:p14="http://schemas.microsoft.com/office/powerpoint/2010/main" val="1722116297"/>
              </p:ext>
            </p:extLst>
          </p:nvPr>
        </p:nvGraphicFramePr>
        <p:xfrm>
          <a:off x="609600" y="1600203"/>
          <a:ext cx="1449457" cy="4267200"/>
        </p:xfrm>
        <a:graphic>
          <a:graphicData uri="http://schemas.openxmlformats.org/drawingml/2006/table">
            <a:tbl>
              <a:tblPr firstRow="1" bandRow="1">
                <a:tableStyleId>{5C22544A-7EE6-4342-B048-85BDC9FD1C3A}</a:tableStyleId>
              </a:tblPr>
              <a:tblGrid>
                <a:gridCol w="839857">
                  <a:extLst>
                    <a:ext uri="{9D8B030D-6E8A-4147-A177-3AD203B41FA5}">
                      <a16:colId xmlns:a16="http://schemas.microsoft.com/office/drawing/2014/main" val="1352331415"/>
                    </a:ext>
                  </a:extLst>
                </a:gridCol>
                <a:gridCol w="609600">
                  <a:extLst>
                    <a:ext uri="{9D8B030D-6E8A-4147-A177-3AD203B41FA5}">
                      <a16:colId xmlns:a16="http://schemas.microsoft.com/office/drawing/2014/main" val="478951441"/>
                    </a:ext>
                  </a:extLst>
                </a:gridCol>
              </a:tblGrid>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Time</a:t>
                      </a:r>
                      <a:endParaRPr lang="en-US" sz="800" b="0" i="0" u="none" strike="noStrike" dirty="0">
                        <a:solidFill>
                          <a:srgbClr val="000000"/>
                        </a:solidFill>
                        <a:effectLst/>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Voltage</a:t>
                      </a:r>
                      <a:endParaRPr lang="en-US" sz="800" b="0" i="0" u="none" strike="noStrike" dirty="0">
                        <a:solidFill>
                          <a:srgbClr val="000000"/>
                        </a:solidFill>
                        <a:effectLst/>
                        <a:latin typeface="+mn-lt"/>
                      </a:endParaRPr>
                    </a:p>
                  </a:txBody>
                  <a:tcPr/>
                </a:tc>
                <a:extLst>
                  <a:ext uri="{0D108BD9-81ED-4DB2-BD59-A6C34878D82A}">
                    <a16:rowId xmlns:a16="http://schemas.microsoft.com/office/drawing/2014/main" val="2998903078"/>
                  </a:ext>
                </a:extLst>
              </a:tr>
              <a:tr h="210457">
                <a:tc>
                  <a:txBody>
                    <a:bodyPr/>
                    <a:lstStyle/>
                    <a:p>
                      <a:pPr algn="ctr"/>
                      <a:r>
                        <a:rPr lang="en-US" sz="800" u="none" strike="noStrike" dirty="0">
                          <a:effectLst/>
                        </a:rPr>
                        <a:t>5.79</a:t>
                      </a:r>
                      <a:endParaRPr lang="en-US" sz="800" dirty="0"/>
                    </a:p>
                  </a:txBody>
                  <a:tcPr/>
                </a:tc>
                <a:tc>
                  <a:txBody>
                    <a:bodyPr/>
                    <a:lstStyle/>
                    <a:p>
                      <a:pPr algn="ctr"/>
                      <a:r>
                        <a:rPr lang="en-US" sz="800" dirty="0"/>
                        <a:t>26</a:t>
                      </a:r>
                    </a:p>
                  </a:txBody>
                  <a:tcPr/>
                </a:tc>
                <a:extLst>
                  <a:ext uri="{0D108BD9-81ED-4DB2-BD59-A6C34878D82A}">
                    <a16:rowId xmlns:a16="http://schemas.microsoft.com/office/drawing/2014/main" val="4249287864"/>
                  </a:ext>
                </a:extLst>
              </a:tr>
              <a:tr h="210457">
                <a:tc>
                  <a:txBody>
                    <a:bodyPr/>
                    <a:lstStyle/>
                    <a:p>
                      <a:pPr algn="ctr"/>
                      <a:r>
                        <a:rPr lang="en-US" sz="800" u="none" strike="noStrike" dirty="0">
                          <a:effectLst/>
                        </a:rPr>
                        <a:t>1579.52</a:t>
                      </a:r>
                      <a:endParaRPr lang="en-US" sz="800" dirty="0"/>
                    </a:p>
                  </a:txBody>
                  <a:tcPr/>
                </a:tc>
                <a:tc>
                  <a:txBody>
                    <a:bodyPr/>
                    <a:lstStyle/>
                    <a:p>
                      <a:pPr algn="ctr"/>
                      <a:r>
                        <a:rPr lang="en-US" sz="800" dirty="0"/>
                        <a:t>26</a:t>
                      </a:r>
                    </a:p>
                  </a:txBody>
                  <a:tcPr/>
                </a:tc>
                <a:extLst>
                  <a:ext uri="{0D108BD9-81ED-4DB2-BD59-A6C34878D82A}">
                    <a16:rowId xmlns:a16="http://schemas.microsoft.com/office/drawing/2014/main" val="362323107"/>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2323.7</a:t>
                      </a:r>
                      <a:endParaRPr lang="en-US" sz="800" b="0" i="0" u="none" strike="noStrike" dirty="0">
                        <a:solidFill>
                          <a:srgbClr val="000000"/>
                        </a:solidFill>
                        <a:effectLst/>
                        <a:latin typeface="+mn-lt"/>
                      </a:endParaRPr>
                    </a:p>
                  </a:txBody>
                  <a:tcPr/>
                </a:tc>
                <a:tc>
                  <a:txBody>
                    <a:bodyPr/>
                    <a:lstStyle/>
                    <a:p>
                      <a:pPr algn="ctr"/>
                      <a:r>
                        <a:rPr lang="en-US" sz="800" dirty="0"/>
                        <a:t>26</a:t>
                      </a:r>
                    </a:p>
                  </a:txBody>
                  <a:tcPr/>
                </a:tc>
                <a:extLst>
                  <a:ext uri="{0D108BD9-81ED-4DB2-BD59-A6C34878D82A}">
                    <a16:rowId xmlns:a16="http://schemas.microsoft.com/office/drawing/2014/main" val="1477211646"/>
                  </a:ext>
                </a:extLst>
              </a:tr>
              <a:tr h="210457">
                <a:tc>
                  <a:txBody>
                    <a:bodyPr/>
                    <a:lstStyle/>
                    <a:p>
                      <a:pPr algn="ctr"/>
                      <a:r>
                        <a:rPr lang="en-US" sz="800" u="none" strike="noStrike" dirty="0">
                          <a:effectLst/>
                        </a:rPr>
                        <a:t>68.85</a:t>
                      </a:r>
                      <a:endParaRPr lang="en-US" sz="800" dirty="0"/>
                    </a:p>
                  </a:txBody>
                  <a:tcPr/>
                </a:tc>
                <a:tc>
                  <a:txBody>
                    <a:bodyPr/>
                    <a:lstStyle/>
                    <a:p>
                      <a:pPr algn="ctr"/>
                      <a:r>
                        <a:rPr lang="en-US" sz="800" dirty="0"/>
                        <a:t>28</a:t>
                      </a:r>
                    </a:p>
                  </a:txBody>
                  <a:tcPr/>
                </a:tc>
                <a:extLst>
                  <a:ext uri="{0D108BD9-81ED-4DB2-BD59-A6C34878D82A}">
                    <a16:rowId xmlns:a16="http://schemas.microsoft.com/office/drawing/2014/main" val="4212087722"/>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108.29</a:t>
                      </a:r>
                      <a:endParaRPr lang="en-US" sz="800" b="0" i="0" u="none" strike="noStrike" dirty="0">
                        <a:solidFill>
                          <a:srgbClr val="000000"/>
                        </a:solidFill>
                        <a:effectLst/>
                        <a:latin typeface="+mn-lt"/>
                      </a:endParaRPr>
                    </a:p>
                  </a:txBody>
                  <a:tcPr/>
                </a:tc>
                <a:tc>
                  <a:txBody>
                    <a:bodyPr/>
                    <a:lstStyle/>
                    <a:p>
                      <a:pPr algn="ctr"/>
                      <a:r>
                        <a:rPr lang="en-US" sz="800" dirty="0"/>
                        <a:t>28</a:t>
                      </a:r>
                    </a:p>
                  </a:txBody>
                  <a:tcPr/>
                </a:tc>
                <a:extLst>
                  <a:ext uri="{0D108BD9-81ED-4DB2-BD59-A6C34878D82A}">
                    <a16:rowId xmlns:a16="http://schemas.microsoft.com/office/drawing/2014/main" val="2982437866"/>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110.29</a:t>
                      </a:r>
                      <a:endParaRPr lang="en-US" sz="800" b="0" i="0" u="none" strike="noStrike" dirty="0">
                        <a:solidFill>
                          <a:srgbClr val="000000"/>
                        </a:solidFill>
                        <a:effectLst/>
                        <a:latin typeface="+mn-lt"/>
                      </a:endParaRPr>
                    </a:p>
                  </a:txBody>
                  <a:tcPr/>
                </a:tc>
                <a:tc>
                  <a:txBody>
                    <a:bodyPr/>
                    <a:lstStyle/>
                    <a:p>
                      <a:pPr algn="ctr"/>
                      <a:r>
                        <a:rPr lang="en-US" sz="800" dirty="0"/>
                        <a:t>28</a:t>
                      </a:r>
                    </a:p>
                  </a:txBody>
                  <a:tcPr/>
                </a:tc>
                <a:extLst>
                  <a:ext uri="{0D108BD9-81ED-4DB2-BD59-A6C34878D82A}">
                    <a16:rowId xmlns:a16="http://schemas.microsoft.com/office/drawing/2014/main" val="3355256841"/>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426.07</a:t>
                      </a:r>
                      <a:endParaRPr lang="en-US" sz="800" b="0" i="0" u="none" strike="noStrike" dirty="0">
                        <a:solidFill>
                          <a:srgbClr val="000000"/>
                        </a:solidFill>
                        <a:effectLst/>
                        <a:latin typeface="+mn-lt"/>
                      </a:endParaRPr>
                    </a:p>
                  </a:txBody>
                  <a:tcPr/>
                </a:tc>
                <a:tc>
                  <a:txBody>
                    <a:bodyPr/>
                    <a:lstStyle/>
                    <a:p>
                      <a:pPr algn="ctr"/>
                      <a:r>
                        <a:rPr lang="en-US" sz="800" dirty="0"/>
                        <a:t>28</a:t>
                      </a:r>
                    </a:p>
                  </a:txBody>
                  <a:tcPr/>
                </a:tc>
                <a:extLst>
                  <a:ext uri="{0D108BD9-81ED-4DB2-BD59-A6C34878D82A}">
                    <a16:rowId xmlns:a16="http://schemas.microsoft.com/office/drawing/2014/main" val="1818668992"/>
                  </a:ext>
                </a:extLst>
              </a:tr>
              <a:tr h="2104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1067.6</a:t>
                      </a:r>
                      <a:endParaRPr lang="en-US" sz="800" b="0" i="0" u="none" strike="noStrike" dirty="0">
                        <a:solidFill>
                          <a:srgbClr val="000000"/>
                        </a:solidFill>
                        <a:effectLst/>
                        <a:latin typeface="+mn-lt"/>
                      </a:endParaRPr>
                    </a:p>
                  </a:txBody>
                  <a:tcPr/>
                </a:tc>
                <a:tc>
                  <a:txBody>
                    <a:bodyPr/>
                    <a:lstStyle/>
                    <a:p>
                      <a:pPr algn="ctr"/>
                      <a:r>
                        <a:rPr lang="en-US" sz="800" dirty="0"/>
                        <a:t>28</a:t>
                      </a:r>
                    </a:p>
                  </a:txBody>
                  <a:tcPr/>
                </a:tc>
                <a:extLst>
                  <a:ext uri="{0D108BD9-81ED-4DB2-BD59-A6C34878D82A}">
                    <a16:rowId xmlns:a16="http://schemas.microsoft.com/office/drawing/2014/main" val="1813437125"/>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7.74</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3656352049"/>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17.05</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3805931793"/>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20.46</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2620888499"/>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21.02</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2119883421"/>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22.66</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1516403639"/>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43.4</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3556350527"/>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47.3</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573582226"/>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139.07</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3655351200"/>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144.12</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4036529646"/>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175.88</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376895780"/>
                  </a:ext>
                </a:extLst>
              </a:tr>
              <a:tr h="210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effectLst/>
                        </a:rPr>
                        <a:t>194.9</a:t>
                      </a:r>
                      <a:endParaRPr lang="en-US" sz="800" b="0" i="0" u="none" strike="noStrike" dirty="0">
                        <a:solidFill>
                          <a:srgbClr val="000000"/>
                        </a:solidFill>
                        <a:effectLst/>
                        <a:latin typeface="+mn-lt"/>
                      </a:endParaRPr>
                    </a:p>
                  </a:txBody>
                  <a:tcPr/>
                </a:tc>
                <a:tc>
                  <a:txBody>
                    <a:bodyPr/>
                    <a:lstStyle/>
                    <a:p>
                      <a:pPr algn="ctr"/>
                      <a:r>
                        <a:rPr lang="en-US" sz="800" dirty="0"/>
                        <a:t>30</a:t>
                      </a:r>
                    </a:p>
                  </a:txBody>
                  <a:tcPr/>
                </a:tc>
                <a:extLst>
                  <a:ext uri="{0D108BD9-81ED-4DB2-BD59-A6C34878D82A}">
                    <a16:rowId xmlns:a16="http://schemas.microsoft.com/office/drawing/2014/main" val="4021209567"/>
                  </a:ext>
                </a:extLst>
              </a:tr>
            </a:tbl>
          </a:graphicData>
        </a:graphic>
      </p:graphicFrame>
    </p:spTree>
    <p:extLst>
      <p:ext uri="{BB962C8B-B14F-4D97-AF65-F5344CB8AC3E}">
        <p14:creationId xmlns:p14="http://schemas.microsoft.com/office/powerpoint/2010/main" val="268121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Insulation vs. Voltage</a:t>
            </a:r>
          </a:p>
        </p:txBody>
      </p:sp>
      <p:pic>
        <p:nvPicPr>
          <p:cNvPr id="2050" name="Picture 2" descr="Scatterplot of time by voltage overlaid with the fit line, a 95% confidence band and lower and upper 95% prediction lim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601" y="1752600"/>
            <a:ext cx="386079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atter plot of residuals by voltage for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752600"/>
            <a:ext cx="3860799"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87152" y="5019674"/>
            <a:ext cx="4800600" cy="695325"/>
          </a:xfrm>
          <a:prstGeom prst="rect">
            <a:avLst/>
          </a:prstGeom>
          <a:noFill/>
        </p:spPr>
        <p:txBody>
          <a:bodyPr wrap="square" rtlCol="0">
            <a:noAutofit/>
          </a:bodyPr>
          <a:lstStyle/>
          <a:p>
            <a:r>
              <a:rPr lang="en-US" sz="2000" dirty="0"/>
              <a:t>Definite curvature, possibly nonconstant variance as well</a:t>
            </a:r>
          </a:p>
        </p:txBody>
      </p:sp>
      <p:sp>
        <p:nvSpPr>
          <p:cNvPr id="4" name="Rectangle 3">
            <a:extLst>
              <a:ext uri="{FF2B5EF4-FFF2-40B4-BE49-F238E27FC236}">
                <a16:creationId xmlns:a16="http://schemas.microsoft.com/office/drawing/2014/main" id="{D41A9EE2-9B26-124F-9879-6B75CCD32999}"/>
              </a:ext>
            </a:extLst>
          </p:cNvPr>
          <p:cNvSpPr/>
          <p:nvPr/>
        </p:nvSpPr>
        <p:spPr>
          <a:xfrm>
            <a:off x="2207767" y="5029200"/>
            <a:ext cx="6096000" cy="923330"/>
          </a:xfrm>
          <a:prstGeom prst="rect">
            <a:avLst/>
          </a:prstGeom>
        </p:spPr>
        <p:txBody>
          <a:bodyPr>
            <a:spAutoFit/>
          </a:bodyPr>
          <a:lstStyle/>
          <a:p>
            <a:r>
              <a:rPr lang="en-US" b="1" dirty="0">
                <a:solidFill>
                  <a:srgbClr val="000080"/>
                </a:solidFill>
                <a:latin typeface="Helvetica" pitchFamily="2" charset="0"/>
              </a:rPr>
              <a:t>proc</a:t>
            </a:r>
            <a:r>
              <a:rPr lang="en-US" dirty="0">
                <a:latin typeface="Helvetica" pitchFamily="2" charset="0"/>
              </a:rPr>
              <a:t> </a:t>
            </a:r>
            <a:r>
              <a:rPr lang="en-US" b="1" dirty="0">
                <a:solidFill>
                  <a:srgbClr val="000080"/>
                </a:solidFill>
                <a:latin typeface="Helvetica" pitchFamily="2" charset="0"/>
              </a:rPr>
              <a:t>reg</a:t>
            </a:r>
            <a:r>
              <a:rPr lang="en-US" dirty="0">
                <a:latin typeface="Helvetica" pitchFamily="2" charset="0"/>
              </a:rPr>
              <a:t> </a:t>
            </a:r>
            <a:r>
              <a:rPr lang="en-US" dirty="0">
                <a:solidFill>
                  <a:srgbClr val="0000FF"/>
                </a:solidFill>
                <a:latin typeface="Helvetica" pitchFamily="2" charset="0"/>
              </a:rPr>
              <a:t>data</a:t>
            </a:r>
            <a:r>
              <a:rPr lang="en-US" dirty="0">
                <a:latin typeface="Helvetica" pitchFamily="2" charset="0"/>
              </a:rPr>
              <a:t> = insulation;</a:t>
            </a:r>
          </a:p>
          <a:p>
            <a:r>
              <a:rPr lang="en-US" dirty="0">
                <a:solidFill>
                  <a:srgbClr val="0000FF"/>
                </a:solidFill>
                <a:latin typeface="Helvetica" pitchFamily="2" charset="0"/>
              </a:rPr>
              <a:t>model</a:t>
            </a:r>
            <a:r>
              <a:rPr lang="en-US" dirty="0">
                <a:latin typeface="Helvetica" pitchFamily="2" charset="0"/>
              </a:rPr>
              <a:t> time = voltage;</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spTree>
    <p:extLst>
      <p:ext uri="{BB962C8B-B14F-4D97-AF65-F5344CB8AC3E}">
        <p14:creationId xmlns:p14="http://schemas.microsoft.com/office/powerpoint/2010/main" val="50415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Log-Linear Model</a:t>
            </a:r>
          </a:p>
        </p:txBody>
      </p:sp>
      <mc:AlternateContent xmlns:mc="http://schemas.openxmlformats.org/markup-compatibility/2006" xmlns:a14="http://schemas.microsoft.com/office/drawing/2010/main">
        <mc:Choice Requires="a14">
          <p:sp>
            <p:nvSpPr>
              <p:cNvPr id="4" name="TextBox 3"/>
              <p:cNvSpPr txBox="1"/>
              <p:nvPr/>
            </p:nvSpPr>
            <p:spPr>
              <a:xfrm>
                <a:off x="3728429" y="1562095"/>
                <a:ext cx="4735142"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𝜇</m:t>
                      </m:r>
                      <m:d>
                        <m:dPr>
                          <m:begChr m:val="{"/>
                          <m:endChr m:val="}"/>
                          <m:ctrlPr>
                            <a:rPr lang="en-US" i="1">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a:rPr>
                                <m:t>log</m:t>
                              </m:r>
                            </m:fName>
                            <m:e>
                              <m:r>
                                <a:rPr lang="en-US" i="1">
                                  <a:latin typeface="Cambria Math" panose="02040503050406030204" pitchFamily="18" charset="0"/>
                                </a:rPr>
                                <m:t>(</m:t>
                              </m:r>
                              <m:r>
                                <a:rPr lang="en-US" i="1">
                                  <a:latin typeface="Cambria Math"/>
                                </a:rPr>
                                <m:t>𝐼𝑛𝑠𝑢𝑙𝑎𝑡𝑖𝑜𝑛</m:t>
                              </m:r>
                              <m:r>
                                <a:rPr lang="en-US" i="1">
                                  <a:latin typeface="Cambria Math" panose="02040503050406030204" pitchFamily="18" charset="0"/>
                                </a:rPr>
                                <m:t>)</m:t>
                              </m:r>
                            </m:e>
                          </m:func>
                        </m:e>
                        <m:e>
                          <m:r>
                            <m:rPr>
                              <m:sty m:val="p"/>
                            </m:rPr>
                            <a:rPr lang="en-US">
                              <a:latin typeface="Cambria Math"/>
                            </a:rPr>
                            <m:t>Voltage</m:t>
                          </m:r>
                        </m:e>
                      </m:d>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m:rPr>
                          <m:sty m:val="p"/>
                        </m:rPr>
                        <a:rPr lang="en-US">
                          <a:latin typeface="Cambria Math"/>
                        </a:rPr>
                        <m:t>Voltage</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728429" y="1562095"/>
                <a:ext cx="4735142" cy="369332"/>
              </a:xfrm>
              <a:prstGeom prst="rect">
                <a:avLst/>
              </a:prstGeom>
              <a:blipFill>
                <a:blip r:embed="rId3"/>
                <a:stretch>
                  <a:fillRect b="-14754"/>
                </a:stretch>
              </a:blipFill>
            </p:spPr>
            <p:txBody>
              <a:bodyPr/>
              <a:lstStyle/>
              <a:p>
                <a:r>
                  <a:rPr lang="en-US">
                    <a:noFill/>
                  </a:rPr>
                  <a:t> </a:t>
                </a:r>
              </a:p>
            </p:txBody>
          </p:sp>
        </mc:Fallback>
      </mc:AlternateContent>
      <p:pic>
        <p:nvPicPr>
          <p:cNvPr id="9218" name="Picture 2" descr="Scatterplot of logtime by voltage overlaid with the fit line, a 95% confidence band and lower and upper 95% prediction lim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997" y="2062843"/>
            <a:ext cx="2830283" cy="21227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catter plot of residuals by voltage for logti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720" y="2062842"/>
            <a:ext cx="2830284" cy="212271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6870" t="3434" r="6400" b="3149"/>
          <a:stretch/>
        </p:blipFill>
        <p:spPr bwMode="auto">
          <a:xfrm>
            <a:off x="4538803" y="4495800"/>
            <a:ext cx="3114393" cy="2073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18233" y="4477657"/>
            <a:ext cx="3048000" cy="369332"/>
          </a:xfrm>
          <a:prstGeom prst="rect">
            <a:avLst/>
          </a:prstGeom>
          <a:noFill/>
        </p:spPr>
        <p:txBody>
          <a:bodyPr wrap="square" rtlCol="0">
            <a:noAutofit/>
          </a:bodyPr>
          <a:lstStyle/>
          <a:p>
            <a:r>
              <a:rPr lang="en-US" dirty="0"/>
              <a:t>Linearity looks much better.</a:t>
            </a:r>
          </a:p>
        </p:txBody>
      </p:sp>
      <p:sp>
        <p:nvSpPr>
          <p:cNvPr id="5" name="TextBox 4"/>
          <p:cNvSpPr txBox="1"/>
          <p:nvPr/>
        </p:nvSpPr>
        <p:spPr>
          <a:xfrm>
            <a:off x="7725766" y="4495800"/>
            <a:ext cx="2713634" cy="1477328"/>
          </a:xfrm>
          <a:prstGeom prst="rect">
            <a:avLst/>
          </a:prstGeom>
          <a:noFill/>
        </p:spPr>
        <p:txBody>
          <a:bodyPr wrap="square" rtlCol="0">
            <a:noAutofit/>
          </a:bodyPr>
          <a:lstStyle/>
          <a:p>
            <a:r>
              <a:rPr lang="en-US" dirty="0"/>
              <a:t>Variance looks more constant. What looks like smaller spread might just be fewer data points at those levels.</a:t>
            </a:r>
          </a:p>
        </p:txBody>
      </p:sp>
    </p:spTree>
    <p:extLst>
      <p:ext uri="{BB962C8B-B14F-4D97-AF65-F5344CB8AC3E}">
        <p14:creationId xmlns:p14="http://schemas.microsoft.com/office/powerpoint/2010/main" val="18581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Effect transition="in" filter="fade">
                                      <p:cBhvr>
                                        <p:cTn id="13"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Log-Linear</a:t>
            </a:r>
          </a:p>
        </p:txBody>
      </p:sp>
      <mc:AlternateContent xmlns:mc="http://schemas.openxmlformats.org/markup-compatibility/2006" xmlns:a14="http://schemas.microsoft.com/office/drawing/2010/main">
        <mc:Choice Requires="a14">
          <p:sp>
            <p:nvSpPr>
              <p:cNvPr id="20" name="Rectangle 19"/>
              <p:cNvSpPr/>
              <p:nvPr/>
            </p:nvSpPr>
            <p:spPr>
              <a:xfrm>
                <a:off x="609600" y="3514614"/>
                <a:ext cx="10972800" cy="844783"/>
              </a:xfrm>
              <a:prstGeom prst="rect">
                <a:avLst/>
              </a:prstGeom>
            </p:spPr>
            <p:txBody>
              <a:bodyPr wrap="square">
                <a:noAutofit/>
              </a:bodyPr>
              <a:lstStyle/>
              <a:p>
                <a:pPr algn="ctr"/>
                <a:r>
                  <a:rPr lang="en-US" sz="3200" b="1" dirty="0"/>
                  <a:t>Interpretation: A one unit increase in X is associated with a multiplicative change of </a:t>
                </a:r>
                <a14:m>
                  <m:oMath xmlns:m="http://schemas.openxmlformats.org/officeDocument/2006/math">
                    <m:sSup>
                      <m:sSupPr>
                        <m:ctrlPr>
                          <a:rPr lang="en-US" sz="3200" b="1" i="1">
                            <a:latin typeface="Cambria Math" panose="02040503050406030204" pitchFamily="18" charset="0"/>
                            <a:ea typeface="Cambria Math"/>
                          </a:rPr>
                        </m:ctrlPr>
                      </m:sSupPr>
                      <m:e>
                        <m:r>
                          <a:rPr lang="en-US" sz="3200" b="1" i="1">
                            <a:latin typeface="Cambria Math"/>
                            <a:ea typeface="Cambria Math"/>
                          </a:rPr>
                          <m:t>𝒆</m:t>
                        </m:r>
                      </m:e>
                      <m:sup>
                        <m:sSub>
                          <m:sSubPr>
                            <m:ctrlPr>
                              <a:rPr lang="en-US" sz="3200" b="1" i="1">
                                <a:latin typeface="Cambria Math" panose="02040503050406030204" pitchFamily="18" charset="0"/>
                                <a:ea typeface="Cambria Math"/>
                              </a:rPr>
                            </m:ctrlPr>
                          </m:sSubPr>
                          <m:e>
                            <m:r>
                              <a:rPr lang="en-US" sz="3200" b="1" i="1">
                                <a:latin typeface="Cambria Math"/>
                                <a:ea typeface="Cambria Math"/>
                              </a:rPr>
                              <m:t>𝜷</m:t>
                            </m:r>
                          </m:e>
                          <m:sub>
                            <m:r>
                              <a:rPr lang="en-US" sz="3200" b="1" i="1">
                                <a:latin typeface="Cambria Math"/>
                                <a:ea typeface="Cambria Math"/>
                              </a:rPr>
                              <m:t>𝟏</m:t>
                            </m:r>
                          </m:sub>
                        </m:sSub>
                      </m:sup>
                    </m:sSup>
                  </m:oMath>
                </a14:m>
                <a:r>
                  <a:rPr lang="en-US" sz="3200" b="1" dirty="0"/>
                  <a:t> in Median(Y|X). </a:t>
                </a:r>
              </a:p>
            </p:txBody>
          </p:sp>
        </mc:Choice>
        <mc:Fallback xmlns="">
          <p:sp>
            <p:nvSpPr>
              <p:cNvPr id="20" name="Rectangle 19"/>
              <p:cNvSpPr>
                <a:spLocks noRot="1" noChangeAspect="1" noMove="1" noResize="1" noEditPoints="1" noAdjustHandles="1" noChangeArrowheads="1" noChangeShapeType="1" noTextEdit="1"/>
              </p:cNvSpPr>
              <p:nvPr/>
            </p:nvSpPr>
            <p:spPr>
              <a:xfrm>
                <a:off x="609600" y="3514614"/>
                <a:ext cx="10972800" cy="844783"/>
              </a:xfrm>
              <a:prstGeom prst="rect">
                <a:avLst/>
              </a:prstGeom>
              <a:blipFill>
                <a:blip r:embed="rId3"/>
                <a:stretch>
                  <a:fillRect t="-882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09600" y="6435356"/>
                <a:ext cx="9067800" cy="295873"/>
              </a:xfrm>
              <a:prstGeom prst="rect">
                <a:avLst/>
              </a:prstGeom>
            </p:spPr>
            <p:txBody>
              <a:bodyPr wrap="square" anchor="b">
                <a:noAutofit/>
              </a:bodyPr>
              <a:lstStyle/>
              <a:p>
                <a:r>
                  <a:rPr lang="en-US" sz="1200" dirty="0">
                    <a:solidFill>
                      <a:srgbClr val="6C6C6C"/>
                    </a:solidFill>
                    <a:ea typeface="Cambria Math"/>
                  </a:rPr>
                  <a:t>** Note: We use a base of e for </a:t>
                </a:r>
                <a14:m>
                  <m:oMath xmlns:m="http://schemas.openxmlformats.org/officeDocument/2006/math">
                    <m:sSup>
                      <m:sSupPr>
                        <m:ctrlPr>
                          <a:rPr lang="en-US" sz="1200" i="1">
                            <a:solidFill>
                              <a:srgbClr val="6C6C6C"/>
                            </a:solidFill>
                            <a:latin typeface="Cambria Math" panose="02040503050406030204" pitchFamily="18" charset="0"/>
                            <a:ea typeface="Cambria Math"/>
                          </a:rPr>
                        </m:ctrlPr>
                      </m:sSupPr>
                      <m:e>
                        <m:r>
                          <a:rPr lang="en-US" sz="1200" i="1">
                            <a:solidFill>
                              <a:srgbClr val="6C6C6C"/>
                            </a:solidFill>
                            <a:latin typeface="Cambria Math"/>
                            <a:ea typeface="Cambria Math"/>
                          </a:rPr>
                          <m:t>𝑒</m:t>
                        </m:r>
                      </m:e>
                      <m:sup>
                        <m:sSub>
                          <m:sSubPr>
                            <m:ctrlPr>
                              <a:rPr lang="en-US" sz="1200" i="1">
                                <a:solidFill>
                                  <a:srgbClr val="6C6C6C"/>
                                </a:solidFill>
                                <a:latin typeface="Cambria Math" panose="02040503050406030204" pitchFamily="18" charset="0"/>
                                <a:ea typeface="Cambria Math"/>
                              </a:rPr>
                            </m:ctrlPr>
                          </m:sSubPr>
                          <m:e>
                            <m:r>
                              <a:rPr lang="en-US" sz="1200" i="1">
                                <a:solidFill>
                                  <a:srgbClr val="6C6C6C"/>
                                </a:solidFill>
                                <a:latin typeface="Cambria Math"/>
                                <a:ea typeface="Cambria Math"/>
                              </a:rPr>
                              <m:t>𝛽</m:t>
                            </m:r>
                          </m:e>
                          <m:sub>
                            <m:r>
                              <a:rPr lang="en-US" sz="1200" i="1">
                                <a:solidFill>
                                  <a:srgbClr val="6C6C6C"/>
                                </a:solidFill>
                                <a:latin typeface="Cambria Math"/>
                                <a:ea typeface="Cambria Math"/>
                              </a:rPr>
                              <m:t>1</m:t>
                            </m:r>
                          </m:sub>
                        </m:sSub>
                      </m:sup>
                    </m:sSup>
                  </m:oMath>
                </a14:m>
                <a:r>
                  <a:rPr lang="en-US" sz="1200" dirty="0">
                    <a:solidFill>
                      <a:srgbClr val="6C6C6C"/>
                    </a:solidFill>
                  </a:rPr>
                  <a:t> because the base on the log function was implied to be e. (Other bases could be interchanged.)</a:t>
                </a:r>
              </a:p>
            </p:txBody>
          </p:sp>
        </mc:Choice>
        <mc:Fallback xmlns="">
          <p:sp>
            <p:nvSpPr>
              <p:cNvPr id="34" name="Rectangle 33"/>
              <p:cNvSpPr>
                <a:spLocks noRot="1" noChangeAspect="1" noMove="1" noResize="1" noEditPoints="1" noAdjustHandles="1" noChangeArrowheads="1" noChangeShapeType="1" noTextEdit="1"/>
              </p:cNvSpPr>
              <p:nvPr/>
            </p:nvSpPr>
            <p:spPr>
              <a:xfrm>
                <a:off x="609600" y="6435356"/>
                <a:ext cx="9067800" cy="295873"/>
              </a:xfrm>
              <a:prstGeom prst="rect">
                <a:avLst/>
              </a:prstGeom>
              <a:blipFill>
                <a:blip r:embed="rId6"/>
                <a:stretch>
                  <a:fillRect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590800" y="2590800"/>
                <a:ext cx="3811979" cy="422693"/>
              </a:xfrm>
              <a:prstGeom prst="rect">
                <a:avLst/>
              </a:prstGeom>
              <a:noFill/>
            </p:spPr>
            <p:txBody>
              <a:bodyPr wrap="none" rtlCol="0">
                <a:noAutofit/>
              </a:bodyPr>
              <a:lstStyle/>
              <a:p>
                <a:pPr/>
                <a14:m>
                  <m:oMathPara xmlns:m="http://schemas.openxmlformats.org/officeDocument/2006/math">
                    <m:oMathParaPr>
                      <m:jc m:val="left"/>
                    </m:oMathParaPr>
                    <m:oMath xmlns:m="http://schemas.openxmlformats.org/officeDocument/2006/math">
                      <m:r>
                        <a:rPr lang="en-US" sz="2800" i="1">
                          <a:latin typeface="Cambria Math"/>
                          <a:ea typeface="Cambria Math"/>
                        </a:rPr>
                        <m:t>𝑀𝑒𝑑𝑖𝑎𝑛</m:t>
                      </m:r>
                      <m:d>
                        <m:dPr>
                          <m:ctrlPr>
                            <a:rPr lang="en-US" sz="2800" i="1">
                              <a:latin typeface="Cambria Math" panose="02040503050406030204" pitchFamily="18" charset="0"/>
                              <a:ea typeface="Cambria Math"/>
                            </a:rPr>
                          </m:ctrlPr>
                        </m:dPr>
                        <m:e>
                          <m:r>
                            <a:rPr lang="en-US" sz="2800" i="1">
                              <a:latin typeface="Cambria Math"/>
                              <a:ea typeface="Cambria Math"/>
                            </a:rPr>
                            <m:t>𝑌</m:t>
                          </m:r>
                        </m:e>
                        <m:e>
                          <m:r>
                            <a:rPr lang="en-US" sz="2800" i="1">
                              <a:latin typeface="Cambria Math"/>
                              <a:ea typeface="Cambria Math"/>
                            </a:rPr>
                            <m:t>𝑋</m:t>
                          </m:r>
                          <m:r>
                            <a:rPr lang="en-US" sz="2800" i="1">
                              <a:latin typeface="Cambria Math"/>
                              <a:ea typeface="Cambria Math"/>
                            </a:rPr>
                            <m:t>+1</m:t>
                          </m:r>
                        </m:e>
                      </m:d>
                      <m:r>
                        <a:rPr lang="en-US" sz="2800" i="1">
                          <a:latin typeface="Cambria Math"/>
                          <a:ea typeface="Cambria Math"/>
                        </a:rPr>
                        <m:t>/ </m:t>
                      </m:r>
                      <m:r>
                        <a:rPr lang="en-US" sz="2800" i="1">
                          <a:latin typeface="Cambria Math"/>
                          <a:ea typeface="Cambria Math"/>
                        </a:rPr>
                        <m:t>𝑀𝑒𝑑𝑖𝑎𝑛</m:t>
                      </m:r>
                      <m:d>
                        <m:dPr>
                          <m:ctrlPr>
                            <a:rPr lang="en-US" sz="2800" i="1">
                              <a:latin typeface="Cambria Math" panose="02040503050406030204" pitchFamily="18" charset="0"/>
                              <a:ea typeface="Cambria Math"/>
                            </a:rPr>
                          </m:ctrlPr>
                        </m:dPr>
                        <m:e>
                          <m:r>
                            <a:rPr lang="en-US" sz="2800" i="1">
                              <a:latin typeface="Cambria Math"/>
                              <a:ea typeface="Cambria Math"/>
                            </a:rPr>
                            <m:t>𝑌</m:t>
                          </m:r>
                        </m:e>
                        <m:e>
                          <m:r>
                            <a:rPr lang="en-US" sz="2800" i="1">
                              <a:latin typeface="Cambria Math"/>
                              <a:ea typeface="Cambria Math"/>
                            </a:rPr>
                            <m:t>𝑋</m:t>
                          </m:r>
                        </m:e>
                      </m:d>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590800" y="2590800"/>
                <a:ext cx="3811979" cy="422693"/>
              </a:xfrm>
              <a:prstGeom prst="rect">
                <a:avLst/>
              </a:prstGeom>
              <a:blipFill>
                <a:blip r:embed="rId7"/>
                <a:stretch>
                  <a:fillRect l="-997" r="-3322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B2DAE5-3B31-9D4D-A5EF-BC9B49EBACBD}"/>
                  </a:ext>
                </a:extLst>
              </p:cNvPr>
              <p:cNvSpPr/>
              <p:nvPr/>
            </p:nvSpPr>
            <p:spPr>
              <a:xfrm>
                <a:off x="7647864" y="2551176"/>
                <a:ext cx="1170000" cy="543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ea typeface="Cambria Math"/>
                            </a:rPr>
                          </m:ctrlPr>
                        </m:sSupPr>
                        <m:e>
                          <m:r>
                            <a:rPr lang="en-US" sz="2800" i="1">
                              <a:latin typeface="Cambria Math"/>
                              <a:ea typeface="Cambria Math"/>
                            </a:rPr>
                            <m:t>=</m:t>
                          </m:r>
                          <m:r>
                            <a:rPr lang="en-US" sz="2800" i="1">
                              <a:latin typeface="Cambria Math"/>
                              <a:ea typeface="Cambria Math"/>
                            </a:rPr>
                            <m:t>𝑒</m:t>
                          </m:r>
                        </m:e>
                        <m:sup>
                          <m:sSub>
                            <m:sSubPr>
                              <m:ctrlPr>
                                <a:rPr lang="en-US" sz="2800" i="1">
                                  <a:latin typeface="Cambria Math" panose="02040503050406030204" pitchFamily="18" charset="0"/>
                                  <a:ea typeface="Cambria Math"/>
                                </a:rPr>
                              </m:ctrlPr>
                            </m:sSubPr>
                            <m:e>
                              <m:r>
                                <a:rPr lang="en-US" sz="2800" i="1">
                                  <a:latin typeface="Cambria Math"/>
                                  <a:ea typeface="Cambria Math"/>
                                </a:rPr>
                                <m:t>𝛽</m:t>
                              </m:r>
                            </m:e>
                            <m:sub>
                              <m:r>
                                <a:rPr lang="en-US" sz="2800" i="1">
                                  <a:latin typeface="Cambria Math"/>
                                  <a:ea typeface="Cambria Math"/>
                                </a:rPr>
                                <m:t>1</m:t>
                              </m:r>
                            </m:sub>
                          </m:sSub>
                        </m:sup>
                      </m:sSup>
                    </m:oMath>
                  </m:oMathPara>
                </a14:m>
                <a:endParaRPr lang="en-US" sz="2800" dirty="0"/>
              </a:p>
            </p:txBody>
          </p:sp>
        </mc:Choice>
        <mc:Fallback xmlns="">
          <p:sp>
            <p:nvSpPr>
              <p:cNvPr id="4" name="Rectangle 3">
                <a:extLst>
                  <a:ext uri="{FF2B5EF4-FFF2-40B4-BE49-F238E27FC236}">
                    <a16:creationId xmlns:a16="http://schemas.microsoft.com/office/drawing/2014/main" id="{BFB2DAE5-3B31-9D4D-A5EF-BC9B49EBACBD}"/>
                  </a:ext>
                </a:extLst>
              </p:cNvPr>
              <p:cNvSpPr>
                <a:spLocks noRot="1" noChangeAspect="1" noMove="1" noResize="1" noEditPoints="1" noAdjustHandles="1" noChangeArrowheads="1" noChangeShapeType="1" noTextEdit="1"/>
              </p:cNvSpPr>
              <p:nvPr/>
            </p:nvSpPr>
            <p:spPr>
              <a:xfrm>
                <a:off x="7647864" y="2551176"/>
                <a:ext cx="1170000" cy="54341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2682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Log-Linear</a:t>
            </a:r>
          </a:p>
        </p:txBody>
      </p:sp>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647700" y="3367023"/>
                <a:ext cx="10934700" cy="3120864"/>
              </a:xfrm>
            </p:spPr>
            <p:txBody>
              <a:bodyPr/>
              <a:lstStyle/>
              <a:p>
                <a:r>
                  <a:rPr lang="en-US" sz="1400" dirty="0"/>
                  <a:t>The data suggest each 1 kV increase in voltage is associated with a decrease in the median time to insulation breakdown by a factor of </a:t>
                </a:r>
                <a:r>
                  <a:rPr lang="en-US" sz="1400" b="1" dirty="0"/>
                  <a:t>e</a:t>
                </a:r>
                <a:r>
                  <a:rPr lang="en-US" sz="1400" baseline="30000" dirty="0"/>
                  <a:t>−</a:t>
                </a:r>
                <a:r>
                  <a:rPr lang="en-US" sz="1400" b="1" baseline="30000" dirty="0"/>
                  <a:t>0.507 = </a:t>
                </a:r>
                <a:r>
                  <a:rPr lang="en-US" sz="1400" b="1" dirty="0"/>
                  <a:t>0.6.</a:t>
                </a:r>
                <a:r>
                  <a:rPr lang="en-US" sz="1400" dirty="0"/>
                  <a:t> That is, the median y at each value of x is estimated to be only </a:t>
                </a:r>
                <a:r>
                  <a:rPr lang="en-US" sz="1400" b="1" dirty="0"/>
                  <a:t>0.6</a:t>
                </a:r>
                <a:r>
                  <a:rPr lang="en-US" sz="1400" dirty="0"/>
                  <a:t> of the median y at one less unit of x. In other words, a one-unit increase in voltage is associated with a </a:t>
                </a:r>
                <a:r>
                  <a:rPr lang="en-US" sz="1400" b="1" dirty="0"/>
                  <a:t>40%</a:t>
                </a:r>
                <a:r>
                  <a:rPr lang="en-US" sz="1400" dirty="0"/>
                  <a:t> decrease in median time to breakdown.</a:t>
                </a:r>
              </a:p>
              <a:p>
                <a:r>
                  <a:rPr lang="en-US" sz="1400" dirty="0"/>
                  <a:t>A 95% confidence interval for </a:t>
                </a:r>
                <a14:m>
                  <m:oMath xmlns:m="http://schemas.openxmlformats.org/officeDocument/2006/math">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ea typeface="Cambria Math"/>
                      </a:rPr>
                      <m:t> </m:t>
                    </m:r>
                  </m:oMath>
                </a14:m>
                <a:r>
                  <a:rPr lang="en-US" sz="1400" dirty="0"/>
                  <a:t>is: </a:t>
                </a:r>
                <a:br>
                  <a:rPr lang="en-US" sz="1400" i="1" dirty="0">
                    <a:latin typeface="Cambria Math" panose="02040503050406030204" pitchFamily="18" charset="0"/>
                    <a:ea typeface="Cambria Math" panose="02040503050406030204" pitchFamily="18" charset="0"/>
                  </a:rPr>
                </a:br>
                <a14:m>
                  <m:oMath xmlns:m="http://schemas.openxmlformats.org/officeDocument/2006/math">
                    <m:r>
                      <a:rPr lang="en-US" sz="1400" b="0" i="1" smtClean="0">
                        <a:latin typeface="Cambria Math" panose="02040503050406030204" pitchFamily="18" charset="0"/>
                        <a:ea typeface="Cambria Math" panose="02040503050406030204" pitchFamily="18" charset="0"/>
                      </a:rPr>
                      <m:t>𝑃</m:t>
                    </m:r>
                    <m:r>
                      <a:rPr lang="en-US" sz="1400" i="1">
                        <a:latin typeface="Cambria Math" panose="02040503050406030204" pitchFamily="18" charset="0"/>
                        <a:ea typeface="Cambria Math" panose="02040503050406030204" pitchFamily="18" charset="0"/>
                      </a:rPr>
                      <m:t>𝑜𝑖𝑛𝑡</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𝑒𝑠𝑡𝑖𝑚𝑎𝑡𝑒</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𝑚𝑢𝑙𝑡𝑖𝑝𝑙𝑖𝑒𝑟</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𝑠𝑡𝑎𝑛𝑑𝑎𝑟𝑑</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𝑒𝑟𝑟𝑜𝑟</m:t>
                    </m:r>
                  </m:oMath>
                </a14:m>
                <a:r>
                  <a:rPr lang="en-US" sz="1400" dirty="0"/>
                  <a:t>.</a:t>
                </a:r>
              </a:p>
              <a:p>
                <a:pPr marL="0" indent="342900">
                  <a:buNone/>
                </a:pP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𝛽</m:t>
                            </m:r>
                          </m:e>
                        </m:acc>
                      </m:e>
                      <m:sub>
                        <m:r>
                          <a:rPr lang="en-US" sz="1400" i="1">
                            <a:latin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.975, 76</m:t>
                        </m:r>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𝑆𝐸</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𝛽</m:t>
                            </m:r>
                          </m:e>
                        </m:acc>
                      </m:e>
                      <m:sub>
                        <m:r>
                          <a:rPr lang="en-US" sz="1400" i="1">
                            <a:latin typeface="Cambria Math" panose="02040503050406030204" pitchFamily="18" charset="0"/>
                          </a:rPr>
                          <m:t>1</m:t>
                        </m:r>
                      </m:sub>
                    </m:sSub>
                  </m:oMath>
                </a14:m>
                <a:r>
                  <a:rPr lang="en-US" sz="1400" dirty="0"/>
                  <a:t>)</a:t>
                </a:r>
              </a:p>
              <a:p>
                <a:pPr marL="0" indent="342900">
                  <a:buNone/>
                </a:pPr>
                <a:r>
                  <a:rPr lang="en-US" sz="1400" dirty="0"/>
                  <a:t>−0.507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1.99 * 0.0574</a:t>
                </a:r>
              </a:p>
              <a:p>
                <a:pPr marL="0" indent="342900">
                  <a:buNone/>
                </a:pPr>
                <a14:m>
                  <m:oMath xmlns:m="http://schemas.openxmlformats.org/officeDocument/2006/math">
                    <m:r>
                      <m:rPr>
                        <m:nor/>
                      </m:rPr>
                      <a:rPr lang="en-US" sz="1400" dirty="0"/>
                      <m:t>−</m:t>
                    </m:r>
                  </m:oMath>
                </a14:m>
                <a:r>
                  <a:rPr lang="en-US" sz="1400" dirty="0"/>
                  <a:t>0.507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0.1142</a:t>
                </a:r>
              </a:p>
              <a:p>
                <a:pPr marL="0" indent="342900">
                  <a:buNone/>
                </a:pPr>
                <a:r>
                  <a:rPr lang="en-US" sz="1400" dirty="0"/>
                  <a:t>(−0.621, −0.393)</a:t>
                </a:r>
              </a:p>
              <a:p>
                <a:r>
                  <a:rPr lang="en-US" sz="1400" dirty="0"/>
                  <a:t>Therefore, a 95% confidence interval for the multiplicative change in median time is (e</a:t>
                </a:r>
                <a:r>
                  <a:rPr lang="en-US" sz="1400" baseline="30000" dirty="0"/>
                  <a:t>−0.621</a:t>
                </a:r>
                <a:r>
                  <a:rPr lang="en-US" sz="1400" dirty="0"/>
                  <a:t>, e</a:t>
                </a:r>
                <a:r>
                  <a:rPr lang="en-US" sz="1400" baseline="30000" dirty="0"/>
                  <a:t>−0.393</a:t>
                </a:r>
                <a:r>
                  <a:rPr lang="en-US" sz="1400" dirty="0"/>
                  <a:t>) = (0.54, 0.68) ~ (</a:t>
                </a:r>
                <a14:m>
                  <m:oMath xmlns:m="http://schemas.openxmlformats.org/officeDocument/2006/math">
                    <m:r>
                      <m:rPr>
                        <m:nor/>
                      </m:rPr>
                      <a:rPr lang="en-US" sz="1400" dirty="0"/>
                      <m:t>−</m:t>
                    </m:r>
                  </m:oMath>
                </a14:m>
                <a:r>
                  <a:rPr lang="en-US" sz="1400" dirty="0"/>
                  <a:t>46%, </a:t>
                </a:r>
                <a14:m>
                  <m:oMath xmlns:m="http://schemas.openxmlformats.org/officeDocument/2006/math">
                    <m:r>
                      <m:rPr>
                        <m:nor/>
                      </m:rPr>
                      <a:rPr lang="en-US" sz="1400" dirty="0"/>
                      <m:t>−</m:t>
                    </m:r>
                  </m:oMath>
                </a14:m>
                <a:r>
                  <a:rPr lang="en-US" sz="1400" dirty="0"/>
                  <a:t>32%).</a:t>
                </a:r>
              </a:p>
              <a:p>
                <a:r>
                  <a:rPr lang="en-US" sz="1400" dirty="0"/>
                  <a:t>It is estimated that voltage explains about 51.36% of the variation in breakdown time of this insulation fluid. </a:t>
                </a:r>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647700" y="3367023"/>
                <a:ext cx="10934700" cy="3120864"/>
              </a:xfrm>
              <a:blipFill>
                <a:blip r:embed="rId3"/>
                <a:stretch>
                  <a:fillRect l="-116" r="-348"/>
                </a:stretch>
              </a:blipFill>
            </p:spPr>
            <p:txBody>
              <a:bodyPr/>
              <a:lstStyle/>
              <a:p>
                <a:r>
                  <a:rPr lang="en-US">
                    <a:noFill/>
                  </a:rPr>
                  <a:t> </a:t>
                </a:r>
              </a:p>
            </p:txBody>
          </p:sp>
        </mc:Fallback>
      </mc:AlternateContent>
      <p:pic>
        <p:nvPicPr>
          <p:cNvPr id="4"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7102" t="1964" r="6640" b="3049"/>
          <a:stretch/>
        </p:blipFill>
        <p:spPr bwMode="auto">
          <a:xfrm>
            <a:off x="4904997" y="1673913"/>
            <a:ext cx="2382007" cy="162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562600" y="3051873"/>
            <a:ext cx="50641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092434" y="3055733"/>
            <a:ext cx="460766" cy="228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cxnSp>
        <p:nvCxnSpPr>
          <p:cNvPr id="14" name="Straight Arrow Connector 13"/>
          <p:cNvCxnSpPr>
            <a:cxnSpLocks/>
          </p:cNvCxnSpPr>
          <p:nvPr/>
        </p:nvCxnSpPr>
        <p:spPr>
          <a:xfrm flipH="1">
            <a:off x="1282890" y="3294783"/>
            <a:ext cx="4279710" cy="1659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2" idx="2"/>
          </p:cNvCxnSpPr>
          <p:nvPr/>
        </p:nvCxnSpPr>
        <p:spPr>
          <a:xfrm flipH="1">
            <a:off x="2641600" y="3284333"/>
            <a:ext cx="3681217" cy="16650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677403" y="1687561"/>
            <a:ext cx="609601" cy="2317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A4B9A120-79DD-4D93-9D2B-73EAF02F95AD}"/>
              </a:ext>
            </a:extLst>
          </p:cNvPr>
          <p:cNvCxnSpPr>
            <a:cxnSpLocks/>
          </p:cNvCxnSpPr>
          <p:nvPr/>
        </p:nvCxnSpPr>
        <p:spPr>
          <a:xfrm flipH="1">
            <a:off x="1752600" y="3267773"/>
            <a:ext cx="3810003" cy="389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5FEA7B2-4123-E64B-AAB2-A5BE82752DAE}"/>
                  </a:ext>
                </a:extLst>
              </p14:cNvPr>
              <p14:cNvContentPartPr/>
              <p14:nvPr/>
            </p14:nvContentPartPr>
            <p14:xfrm>
              <a:off x="-797616" y="4330991"/>
              <a:ext cx="360" cy="360"/>
            </p14:xfrm>
          </p:contentPart>
        </mc:Choice>
        <mc:Fallback xmlns="">
          <p:pic>
            <p:nvPicPr>
              <p:cNvPr id="6" name="Ink 5">
                <a:extLst>
                  <a:ext uri="{FF2B5EF4-FFF2-40B4-BE49-F238E27FC236}">
                    <a16:creationId xmlns:a16="http://schemas.microsoft.com/office/drawing/2014/main" id="{15FEA7B2-4123-E64B-AAB2-A5BE82752DAE}"/>
                  </a:ext>
                </a:extLst>
              </p:cNvPr>
              <p:cNvPicPr/>
              <p:nvPr/>
            </p:nvPicPr>
            <p:blipFill>
              <a:blip r:embed="rId6"/>
              <a:stretch>
                <a:fillRect/>
              </a:stretch>
            </p:blipFill>
            <p:spPr>
              <a:xfrm>
                <a:off x="-809856" y="4318751"/>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D871375-997A-3042-9444-BC7C517DB088}"/>
                  </a:ext>
                </a:extLst>
              </p14:cNvPr>
              <p14:cNvContentPartPr/>
              <p14:nvPr/>
            </p14:nvContentPartPr>
            <p14:xfrm>
              <a:off x="-1623096" y="168311"/>
              <a:ext cx="360" cy="360"/>
            </p14:xfrm>
          </p:contentPart>
        </mc:Choice>
        <mc:Fallback xmlns="">
          <p:pic>
            <p:nvPicPr>
              <p:cNvPr id="7" name="Ink 6">
                <a:extLst>
                  <a:ext uri="{FF2B5EF4-FFF2-40B4-BE49-F238E27FC236}">
                    <a16:creationId xmlns:a16="http://schemas.microsoft.com/office/drawing/2014/main" id="{FD871375-997A-3042-9444-BC7C517DB088}"/>
                  </a:ext>
                </a:extLst>
              </p:cNvPr>
              <p:cNvPicPr/>
              <p:nvPr/>
            </p:nvPicPr>
            <p:blipFill>
              <a:blip r:embed="rId6"/>
              <a:stretch>
                <a:fillRect/>
              </a:stretch>
            </p:blipFill>
            <p:spPr>
              <a:xfrm>
                <a:off x="-1635336" y="156071"/>
                <a:ext cx="24840" cy="24840"/>
              </a:xfrm>
              <a:prstGeom prst="rect">
                <a:avLst/>
              </a:prstGeom>
            </p:spPr>
          </p:pic>
        </mc:Fallback>
      </mc:AlternateContent>
    </p:spTree>
    <p:extLst>
      <p:ext uri="{BB962C8B-B14F-4D97-AF65-F5344CB8AC3E}">
        <p14:creationId xmlns:p14="http://schemas.microsoft.com/office/powerpoint/2010/main" val="207020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par>
                                <p:cTn id="22" presetID="1" presetClass="exit" presetSubtype="0" fill="hold" grpId="3"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2"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2" animBg="1"/>
      <p:bldP spid="3" grpId="3"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Model Assessment (Graphical)</a:t>
            </a:r>
          </a:p>
        </p:txBody>
      </p:sp>
      <p:pic>
        <p:nvPicPr>
          <p:cNvPr id="102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524000"/>
            <a:ext cx="63547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66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72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Derivation of Linear-Log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13229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9921B6-50AC-4F70-BDE6-9862C42A3F40}"/>
                  </a:ext>
                </a:extLst>
              </p:cNvPr>
              <p:cNvSpPr txBox="1"/>
              <p:nvPr/>
            </p:nvSpPr>
            <p:spPr>
              <a:xfrm>
                <a:off x="5644063" y="2526268"/>
                <a:ext cx="4044953"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r>
                        <a:rPr lang="en-US" i="1">
                          <a:latin typeface="Cambria Math" charset="0"/>
                          <a:ea typeface="Cambria Math"/>
                        </a:rPr>
                        <m:t>−</m:t>
                      </m:r>
                      <m:d>
                        <m:dPr>
                          <m:ctrlPr>
                            <a:rPr lang="en-US" i="1">
                              <a:latin typeface="Cambria Math" panose="02040503050406030204" pitchFamily="18" charset="0"/>
                              <a:ea typeface="Cambria Math"/>
                            </a:rPr>
                          </m:ctrlPr>
                        </m:dPr>
                        <m:e>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oMath>
                  </m:oMathPara>
                </a14:m>
                <a:endParaRPr lang="en-US" dirty="0"/>
              </a:p>
            </p:txBody>
          </p:sp>
        </mc:Choice>
        <mc:Fallback xmlns="">
          <p:sp>
            <p:nvSpPr>
              <p:cNvPr id="20" name="TextBox 19">
                <a:extLst>
                  <a:ext uri="{FF2B5EF4-FFF2-40B4-BE49-F238E27FC236}">
                    <a16:creationId xmlns:a16="http://schemas.microsoft.com/office/drawing/2014/main" id="{299921B6-50AC-4F70-BDE6-9862C42A3F40}"/>
                  </a:ext>
                </a:extLst>
              </p:cNvPr>
              <p:cNvSpPr txBox="1">
                <a:spLocks noRot="1" noChangeAspect="1" noMove="1" noResize="1" noEditPoints="1" noAdjustHandles="1" noChangeArrowheads="1" noChangeShapeType="1" noTextEdit="1"/>
              </p:cNvSpPr>
              <p:nvPr/>
            </p:nvSpPr>
            <p:spPr>
              <a:xfrm>
                <a:off x="5644063" y="2526268"/>
                <a:ext cx="4044953" cy="369332"/>
              </a:xfrm>
              <a:prstGeom prst="rect">
                <a:avLst/>
              </a:prstGeom>
              <a:blipFill>
                <a:blip r:embed="rId3"/>
                <a:stretch>
                  <a:fillRect b="-1475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Log Transforms: Linear-Log</a:t>
            </a:r>
          </a:p>
        </p:txBody>
      </p:sp>
      <mc:AlternateContent xmlns:mc="http://schemas.openxmlformats.org/markup-compatibility/2006" xmlns:a14="http://schemas.microsoft.com/office/drawing/2010/main">
        <mc:Choice Requires="a14">
          <p:sp>
            <p:nvSpPr>
              <p:cNvPr id="5" name="TextBox 4"/>
              <p:cNvSpPr txBox="1"/>
              <p:nvPr/>
            </p:nvSpPr>
            <p:spPr>
              <a:xfrm>
                <a:off x="2647106" y="1981671"/>
                <a:ext cx="3043269"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m:rPr>
                          <m:nor/>
                        </m:rPr>
                        <a:rPr lang="en-US" b="0" i="0" smtClean="0">
                          <a:latin typeface="Cambria Math" panose="02040503050406030204" pitchFamily="18" charset="0"/>
                          <a:ea typeface="Cambria Math"/>
                        </a:rPr>
                        <m:t> </m:t>
                      </m:r>
                      <m:r>
                        <m:rPr>
                          <m:nor/>
                        </m:rPr>
                        <a:rPr lang="en-US">
                          <a:latin typeface="Cambria Math" panose="02040503050406030204" pitchFamily="18" charset="0"/>
                          <a:ea typeface="Cambria Math"/>
                        </a:rPr>
                        <m:t>=</m:t>
                      </m:r>
                      <m:r>
                        <m:rPr>
                          <m:nor/>
                        </m:rPr>
                        <a:rPr lang="en-US" b="0" i="0" smtClean="0">
                          <a:latin typeface="Cambria Math" panose="02040503050406030204" pitchFamily="18" charset="0"/>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647106" y="1981671"/>
                <a:ext cx="3043269" cy="369332"/>
              </a:xfrm>
              <a:prstGeom prst="rect">
                <a:avLst/>
              </a:prstGeom>
              <a:blipFill>
                <a:blip r:embed="rId4"/>
                <a:stretch>
                  <a:fillRect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87255" y="4587473"/>
                <a:ext cx="4417491"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e>
                          </m:d>
                        </m:e>
                      </m:func>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87255" y="4587473"/>
                <a:ext cx="441749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190750" y="5181600"/>
                <a:ext cx="7810500" cy="707886"/>
              </a:xfrm>
              <a:prstGeom prst="rect">
                <a:avLst/>
              </a:prstGeom>
              <a:noFill/>
            </p:spPr>
            <p:txBody>
              <a:bodyPr wrap="square" rtlCol="0">
                <a:noAutofit/>
              </a:bodyPr>
              <a:lstStyle/>
              <a:p>
                <a:pPr algn="ctr"/>
                <a:r>
                  <a:rPr lang="en-US" sz="2000" b="1" dirty="0"/>
                  <a:t>Interpretation: A doubling of X is associated with a </a:t>
                </a:r>
                <a14:m>
                  <m:oMath xmlns:m="http://schemas.openxmlformats.org/officeDocument/2006/math">
                    <m:sSub>
                      <m:sSubPr>
                        <m:ctrlPr>
                          <a:rPr lang="en-US" sz="2000" b="1" i="1">
                            <a:latin typeface="Cambria Math" panose="02040503050406030204" pitchFamily="18" charset="0"/>
                            <a:ea typeface="Cambria Math"/>
                          </a:rPr>
                        </m:ctrlPr>
                      </m:sSubPr>
                      <m:e>
                        <m:r>
                          <a:rPr lang="en-US" sz="2000" b="1" i="1">
                            <a:latin typeface="Cambria Math"/>
                            <a:ea typeface="Cambria Math"/>
                          </a:rPr>
                          <m:t>𝜷</m:t>
                        </m:r>
                      </m:e>
                      <m:sub>
                        <m:r>
                          <a:rPr lang="en-US" sz="2000" b="1" i="1">
                            <a:latin typeface="Cambria Math"/>
                            <a:ea typeface="Cambria Math"/>
                          </a:rPr>
                          <m:t>𝟏</m:t>
                        </m:r>
                      </m:sub>
                    </m:sSub>
                    <m:r>
                      <a:rPr lang="en-US" sz="2000" b="1" smtClean="0">
                        <a:latin typeface="Cambria Math" panose="02040503050406030204" pitchFamily="18" charset="0"/>
                        <a:ea typeface="Cambria Math"/>
                      </a:rPr>
                      <m:t>𝐥</m:t>
                    </m:r>
                  </m:oMath>
                </a14:m>
                <a:r>
                  <a:rPr lang="en-US" sz="2000" b="1" dirty="0"/>
                  <a:t>og(2) unit change in the </a:t>
                </a:r>
                <a:r>
                  <a:rPr lang="en-US" sz="2000" b="1" i="1" dirty="0"/>
                  <a:t>mean</a:t>
                </a:r>
                <a:r>
                  <a:rPr lang="en-US" sz="2000" b="1" dirty="0"/>
                  <a:t> of Y. </a:t>
                </a:r>
              </a:p>
            </p:txBody>
          </p:sp>
        </mc:Choice>
        <mc:Fallback xmlns="">
          <p:sp>
            <p:nvSpPr>
              <p:cNvPr id="12" name="TextBox 11"/>
              <p:cNvSpPr txBox="1">
                <a:spLocks noRot="1" noChangeAspect="1" noMove="1" noResize="1" noEditPoints="1" noAdjustHandles="1" noChangeArrowheads="1" noChangeShapeType="1" noTextEdit="1"/>
              </p:cNvSpPr>
              <p:nvPr/>
            </p:nvSpPr>
            <p:spPr>
              <a:xfrm>
                <a:off x="2190750" y="5181600"/>
                <a:ext cx="7810500" cy="707886"/>
              </a:xfrm>
              <a:prstGeom prst="rect">
                <a:avLst/>
              </a:prstGeom>
              <a:blipFill>
                <a:blip r:embed="rId6"/>
                <a:stretch>
                  <a:fillRect t="-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47106" y="2526268"/>
                <a:ext cx="3043269" cy="369332"/>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47106" y="2526268"/>
                <a:ext cx="3043269" cy="369332"/>
              </a:xfrm>
              <a:prstGeom prst="rect">
                <a:avLst/>
              </a:prstGeom>
              <a:blipFill>
                <a:blip r:embed="rId7"/>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21322" y="3042496"/>
                <a:ext cx="6149356" cy="369332"/>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r>
                        <a:rPr lang="en-US" i="1">
                          <a:latin typeface="Cambria Math" charset="0"/>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021322" y="3042496"/>
                <a:ext cx="6149356"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691688" y="4072480"/>
                <a:ext cx="4808624"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d>
                        <m:dPr>
                          <m:begChr m:val="["/>
                          <m:endChr m:val="]"/>
                          <m:ctrlPr>
                            <a:rPr lang="en-US" i="1">
                              <a:latin typeface="Cambria Math" panose="02040503050406030204" pitchFamily="18" charset="0"/>
                              <a:ea typeface="Cambria Math"/>
                            </a:rPr>
                          </m:ctrlPr>
                        </m:dPr>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f>
                                    <m:fPr>
                                      <m:type m:val="lin"/>
                                      <m:ctrlPr>
                                        <a:rPr lang="en-US" i="1">
                                          <a:latin typeface="Cambria Math" panose="02040503050406030204" pitchFamily="18" charset="0"/>
                                          <a:ea typeface="Cambria Math"/>
                                        </a:rPr>
                                      </m:ctrlPr>
                                    </m:fPr>
                                    <m:num>
                                      <m:r>
                                        <a:rPr lang="en-US" i="1">
                                          <a:latin typeface="Cambria Math" panose="02040503050406030204" pitchFamily="18" charset="0"/>
                                          <a:ea typeface="Cambria Math"/>
                                        </a:rPr>
                                        <m:t>2</m:t>
                                      </m:r>
                                      <m:r>
                                        <a:rPr lang="en-US" i="1">
                                          <a:latin typeface="Cambria Math" panose="02040503050406030204" pitchFamily="18" charset="0"/>
                                          <a:ea typeface="Cambria Math"/>
                                        </a:rPr>
                                        <m:t>𝑋</m:t>
                                      </m:r>
                                    </m:num>
                                    <m:den>
                                      <m:r>
                                        <a:rPr lang="en-US" i="1">
                                          <a:latin typeface="Cambria Math" panose="02040503050406030204" pitchFamily="18" charset="0"/>
                                          <a:ea typeface="Cambria Math"/>
                                        </a:rPr>
                                        <m:t>𝑋</m:t>
                                      </m:r>
                                    </m:den>
                                  </m:f>
                                </m:e>
                              </m:d>
                            </m:e>
                          </m:func>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691688" y="4072480"/>
                <a:ext cx="4808624" cy="369332"/>
              </a:xfrm>
              <a:prstGeom prst="rect">
                <a:avLst/>
              </a:prstGeom>
              <a:blipFill>
                <a:blip r:embed="rId9"/>
                <a:stretch>
                  <a:fillRect t="-114754" r="-5584" b="-177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65605" y="3557488"/>
                <a:ext cx="5460790"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d>
                        <m:dPr>
                          <m:begChr m:val="["/>
                          <m:endChr m:val="]"/>
                          <m:ctrlPr>
                            <a:rPr lang="en-US" i="1">
                              <a:latin typeface="Cambria Math" panose="02040503050406030204" pitchFamily="18" charset="0"/>
                              <a:ea typeface="Cambria Math"/>
                            </a:rPr>
                          </m:ctrlPr>
                        </m:dPr>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r>
                            <a:rPr lang="en-US" i="1">
                              <a:latin typeface="Cambria Math" panose="02040503050406030204" pitchFamily="18" charset="0"/>
                              <a:ea typeface="Cambria Math"/>
                            </a:rPr>
                            <m:t>−</m:t>
                          </m:r>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365605" y="3557488"/>
                <a:ext cx="5460790" cy="369332"/>
              </a:xfrm>
              <a:prstGeom prst="rect">
                <a:avLst/>
              </a:prstGeom>
              <a:blipFill>
                <a:blip r:embed="rId10"/>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A5217D-C6C9-4803-AC77-98EB0D8A031A}"/>
                  </a:ext>
                </a:extLst>
              </p:cNvPr>
              <p:cNvSpPr txBox="1"/>
              <p:nvPr/>
            </p:nvSpPr>
            <p:spPr>
              <a:xfrm>
                <a:off x="6501625" y="1981671"/>
                <a:ext cx="3308663"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m:rPr>
                          <m:nor/>
                        </m:rPr>
                        <a:rPr lang="en-US" b="0" i="0" smtClean="0">
                          <a:latin typeface="Cambria Math" panose="02040503050406030204" pitchFamily="18" charset="0"/>
                          <a:ea typeface="Cambria Math"/>
                        </a:rPr>
                        <m:t> </m:t>
                      </m:r>
                      <m:r>
                        <m:rPr>
                          <m:nor/>
                        </m:rPr>
                        <a:rPr lang="en-US">
                          <a:latin typeface="Cambria Math" panose="02040503050406030204" pitchFamily="18" charset="0"/>
                          <a:ea typeface="Cambria Math"/>
                        </a:rPr>
                        <m:t>=</m:t>
                      </m:r>
                      <m:r>
                        <m:rPr>
                          <m:nor/>
                        </m:rPr>
                        <a:rPr lang="en-US" b="0" i="0" smtClean="0">
                          <a:latin typeface="Cambria Math" panose="02040503050406030204" pitchFamily="18" charset="0"/>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oMath>
                  </m:oMathPara>
                </a14:m>
                <a:endParaRPr lang="en-US" dirty="0"/>
              </a:p>
            </p:txBody>
          </p:sp>
        </mc:Choice>
        <mc:Fallback xmlns="">
          <p:sp>
            <p:nvSpPr>
              <p:cNvPr id="14" name="TextBox 13">
                <a:extLst>
                  <a:ext uri="{FF2B5EF4-FFF2-40B4-BE49-F238E27FC236}">
                    <a16:creationId xmlns:a16="http://schemas.microsoft.com/office/drawing/2014/main" id="{F3A5217D-C6C9-4803-AC77-98EB0D8A031A}"/>
                  </a:ext>
                </a:extLst>
              </p:cNvPr>
              <p:cNvSpPr txBox="1">
                <a:spLocks noRot="1" noChangeAspect="1" noMove="1" noResize="1" noEditPoints="1" noAdjustHandles="1" noChangeArrowheads="1" noChangeShapeType="1" noTextEdit="1"/>
              </p:cNvSpPr>
              <p:nvPr/>
            </p:nvSpPr>
            <p:spPr>
              <a:xfrm>
                <a:off x="6501625" y="1981671"/>
                <a:ext cx="3308663" cy="369332"/>
              </a:xfrm>
              <a:prstGeom prst="rect">
                <a:avLst/>
              </a:prstGeom>
              <a:blipFill>
                <a:blip r:embed="rId11"/>
                <a:stretch>
                  <a:fillRect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C39A74-B629-4EAD-A62F-88AFBD825E05}"/>
                  </a:ext>
                </a:extLst>
              </p:cNvPr>
              <p:cNvSpPr txBox="1"/>
              <p:nvPr/>
            </p:nvSpPr>
            <p:spPr>
              <a:xfrm>
                <a:off x="5770783" y="1981671"/>
                <a:ext cx="650434"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a:rPr>
                        <m:t>𝑎𝑛𝑑</m:t>
                      </m:r>
                    </m:oMath>
                  </m:oMathPara>
                </a14:m>
                <a:endParaRPr lang="en-US" dirty="0"/>
              </a:p>
            </p:txBody>
          </p:sp>
        </mc:Choice>
        <mc:Fallback xmlns="">
          <p:sp>
            <p:nvSpPr>
              <p:cNvPr id="15" name="TextBox 14">
                <a:extLst>
                  <a:ext uri="{FF2B5EF4-FFF2-40B4-BE49-F238E27FC236}">
                    <a16:creationId xmlns:a16="http://schemas.microsoft.com/office/drawing/2014/main" id="{2BC39A74-B629-4EAD-A62F-88AFBD825E05}"/>
                  </a:ext>
                </a:extLst>
              </p:cNvPr>
              <p:cNvSpPr txBox="1">
                <a:spLocks noRot="1" noChangeAspect="1" noMove="1" noResize="1" noEditPoints="1" noAdjustHandles="1" noChangeArrowheads="1" noChangeShapeType="1" noTextEdit="1"/>
              </p:cNvSpPr>
              <p:nvPr/>
            </p:nvSpPr>
            <p:spPr>
              <a:xfrm>
                <a:off x="5770783" y="1981671"/>
                <a:ext cx="650434" cy="369332"/>
              </a:xfrm>
              <a:prstGeom prst="rect">
                <a:avLst/>
              </a:prstGeom>
              <a:blipFill>
                <a:blip r:embed="rId12"/>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83C14B7-B002-4F90-A33C-B3C2DC1AEDB8}"/>
              </a:ext>
            </a:extLst>
          </p:cNvPr>
          <p:cNvCxnSpPr>
            <a:cxnSpLocks/>
          </p:cNvCxnSpPr>
          <p:nvPr/>
        </p:nvCxnSpPr>
        <p:spPr>
          <a:xfrm flipV="1">
            <a:off x="7772400" y="4165139"/>
            <a:ext cx="75433" cy="175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4E7C1E-3BBF-445C-BB54-ADA954422D4E}"/>
              </a:ext>
            </a:extLst>
          </p:cNvPr>
          <p:cNvCxnSpPr>
            <a:cxnSpLocks/>
          </p:cNvCxnSpPr>
          <p:nvPr/>
        </p:nvCxnSpPr>
        <p:spPr>
          <a:xfrm flipV="1">
            <a:off x="8058028" y="4165138"/>
            <a:ext cx="94605" cy="184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9885E7F-D15E-4FEB-8A8A-E3613D384DFE}"/>
                  </a:ext>
                </a:extLst>
              </p:cNvPr>
              <p:cNvSpPr txBox="1"/>
              <p:nvPr/>
            </p:nvSpPr>
            <p:spPr>
              <a:xfrm>
                <a:off x="4567537" y="1497518"/>
                <a:ext cx="3056927"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b="0" i="1" smtClean="0">
                          <a:latin typeface="Cambria Math" panose="02040503050406030204" pitchFamily="18" charset="0"/>
                          <a:ea typeface="Cambria Math"/>
                        </a:rPr>
                        <m:t> </m:t>
                      </m:r>
                      <m:r>
                        <m:rPr>
                          <m:nor/>
                        </m:rPr>
                        <a:rPr lang="en-US">
                          <a:latin typeface="Cambria Math" panose="02040503050406030204" pitchFamily="18" charset="0"/>
                          <a:ea typeface="Cambria Math"/>
                        </a:rPr>
                        <m:t>=</m:t>
                      </m:r>
                      <m:r>
                        <m:rPr>
                          <m:nor/>
                        </m:rPr>
                        <a:rPr lang="en-US" b="0" i="0" smtClean="0">
                          <a:latin typeface="Cambria Math" panose="02040503050406030204" pitchFamily="18" charset="0"/>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oMath>
                  </m:oMathPara>
                </a14:m>
                <a:endParaRPr lang="en-US" dirty="0"/>
              </a:p>
            </p:txBody>
          </p:sp>
        </mc:Choice>
        <mc:Fallback xmlns="">
          <p:sp>
            <p:nvSpPr>
              <p:cNvPr id="21" name="TextBox 20">
                <a:extLst>
                  <a:ext uri="{FF2B5EF4-FFF2-40B4-BE49-F238E27FC236}">
                    <a16:creationId xmlns:a16="http://schemas.microsoft.com/office/drawing/2014/main" id="{E9885E7F-D15E-4FEB-8A8A-E3613D384DFE}"/>
                  </a:ext>
                </a:extLst>
              </p:cNvPr>
              <p:cNvSpPr txBox="1">
                <a:spLocks noRot="1" noChangeAspect="1" noMove="1" noResize="1" noEditPoints="1" noAdjustHandles="1" noChangeArrowheads="1" noChangeShapeType="1" noTextEdit="1"/>
              </p:cNvSpPr>
              <p:nvPr/>
            </p:nvSpPr>
            <p:spPr>
              <a:xfrm>
                <a:off x="4567537" y="1497518"/>
                <a:ext cx="3056927" cy="369332"/>
              </a:xfrm>
              <a:prstGeom prst="rect">
                <a:avLst/>
              </a:prstGeom>
              <a:blipFill>
                <a:blip r:embed="rId13"/>
                <a:stretch>
                  <a:fillRect b="-21429"/>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119C8008-BF4E-4F9D-8CAE-EB35AD8C05C6}"/>
              </a:ext>
            </a:extLst>
          </p:cNvPr>
          <p:cNvCxnSpPr>
            <a:cxnSpLocks/>
          </p:cNvCxnSpPr>
          <p:nvPr/>
        </p:nvCxnSpPr>
        <p:spPr>
          <a:xfrm flipV="1">
            <a:off x="6074282" y="2643583"/>
            <a:ext cx="94605" cy="184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8E166-6420-40D3-8679-C29CA1D0CD35}"/>
              </a:ext>
            </a:extLst>
          </p:cNvPr>
          <p:cNvCxnSpPr>
            <a:cxnSpLocks/>
          </p:cNvCxnSpPr>
          <p:nvPr/>
        </p:nvCxnSpPr>
        <p:spPr>
          <a:xfrm flipV="1">
            <a:off x="8030592" y="2625585"/>
            <a:ext cx="94605" cy="184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9600" y="6269564"/>
            <a:ext cx="7467600" cy="461665"/>
          </a:xfrm>
          <a:prstGeom prst="rect">
            <a:avLst/>
          </a:prstGeom>
        </p:spPr>
        <p:txBody>
          <a:bodyPr wrap="square" anchor="b">
            <a:noAutofit/>
          </a:bodyPr>
          <a:lstStyle/>
          <a:p>
            <a:r>
              <a:rPr lang="en-US" sz="1200" dirty="0">
                <a:solidFill>
                  <a:srgbClr val="6C6C6C"/>
                </a:solidFill>
                <a:ea typeface="Cambria Math"/>
              </a:rPr>
              <a:t>** Note: We use a base of e on the function log because that is the base used (implied) on the original data (other bases could be interchanged). The 2 in 𝜷</a:t>
            </a:r>
            <a:r>
              <a:rPr lang="en-US" sz="1200" baseline="-25000" dirty="0">
                <a:solidFill>
                  <a:srgbClr val="6C6C6C"/>
                </a:solidFill>
                <a:ea typeface="Cambria Math"/>
              </a:rPr>
              <a:t>𝟏</a:t>
            </a:r>
            <a:r>
              <a:rPr lang="en-US" sz="1200" dirty="0">
                <a:solidFill>
                  <a:srgbClr val="6C6C6C"/>
                </a:solidFill>
                <a:ea typeface="Cambria Math"/>
              </a:rPr>
              <a:t> 𝐥og(2) is used because the x value was doubled. </a:t>
            </a:r>
          </a:p>
        </p:txBody>
      </p:sp>
    </p:spTree>
    <p:extLst>
      <p:ext uri="{BB962C8B-B14F-4D97-AF65-F5344CB8AC3E}">
        <p14:creationId xmlns:p14="http://schemas.microsoft.com/office/powerpoint/2010/main" val="200475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6" grpId="0"/>
      <p:bldP spid="12" grpId="0"/>
      <p:bldP spid="8" grpId="0"/>
      <p:bldP spid="9" grpId="0"/>
      <p:bldP spid="10" grpId="0"/>
      <p:bldP spid="11" grpId="0"/>
      <p:bldP spid="14" grpId="0"/>
      <p:bldP spid="15" grpId="0"/>
      <p:bldP spid="21"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6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 of Linear-Log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60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Meat Processing and pH</a:t>
            </a:r>
          </a:p>
        </p:txBody>
      </p:sp>
      <p:sp>
        <p:nvSpPr>
          <p:cNvPr id="3" name="Content Placeholder 2"/>
          <p:cNvSpPr>
            <a:spLocks noGrp="1"/>
          </p:cNvSpPr>
          <p:nvPr>
            <p:ph idx="1"/>
          </p:nvPr>
        </p:nvSpPr>
        <p:spPr>
          <a:xfrm>
            <a:off x="609600" y="1600203"/>
            <a:ext cx="10972800" cy="2285997"/>
          </a:xfrm>
        </p:spPr>
        <p:txBody>
          <a:bodyPr/>
          <a:lstStyle/>
          <a:p>
            <a:pPr marL="0" indent="0">
              <a:buNone/>
            </a:pPr>
            <a:r>
              <a:rPr lang="en-US" sz="2400" dirty="0"/>
              <a:t>A certain kind of meat processing may begin once the pH in postmortem muscle of a steer carcass decreases to 6.0 from a pH at time of slaughter of around 7.0 to 7.2. It is not practical to monitor the pH decline for each animal. So, an estimate is needed of the time after slaughter at which the pH reaches 6.0. To estimate this time, 10 steer carcasses were assigned to be measured for pH at one of five times after slaughter.</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20" y="4266121"/>
            <a:ext cx="2829560" cy="211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75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Transforms: Linear</a:t>
            </a:r>
          </a:p>
        </p:txBody>
      </p:sp>
      <mc:AlternateContent xmlns:mc="http://schemas.openxmlformats.org/markup-compatibility/2006" xmlns:a14="http://schemas.microsoft.com/office/drawing/2010/main">
        <mc:Choice Requires="a14">
          <p:sp>
            <p:nvSpPr>
              <p:cNvPr id="4" name="TextBox 3"/>
              <p:cNvSpPr txBox="1"/>
              <p:nvPr/>
            </p:nvSpPr>
            <p:spPr>
              <a:xfrm>
                <a:off x="5204857" y="1487082"/>
                <a:ext cx="1776191" cy="37677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m:t>
                      </m:r>
                      <m:d>
                        <m:dPr>
                          <m:ctrlPr>
                            <a:rPr lang="en-US" i="1">
                              <a:latin typeface="Cambria Math" panose="02040503050406030204" pitchFamily="18" charset="0"/>
                            </a:rPr>
                          </m:ctrlPr>
                        </m:dPr>
                        <m:e>
                          <m:r>
                            <a:rPr lang="en-US" i="1">
                              <a:latin typeface="Cambria Math" panose="02040503050406030204" pitchFamily="18" charset="0"/>
                            </a:rPr>
                            <m:t>𝑋</m:t>
                          </m:r>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204857" y="1487082"/>
                <a:ext cx="1776191" cy="376770"/>
              </a:xfrm>
              <a:prstGeom prst="rect">
                <a:avLst/>
              </a:prstGeom>
              <a:blipFill>
                <a:blip r:embed="rId3"/>
                <a:stretch>
                  <a:fillRect b="-1451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0EF63AD-D9C0-4769-92D4-F2A1087AE23E}"/>
              </a:ext>
            </a:extLst>
          </p:cNvPr>
          <p:cNvPicPr>
            <a:picLocks noChangeAspect="1"/>
          </p:cNvPicPr>
          <p:nvPr/>
        </p:nvPicPr>
        <p:blipFill rotWithShape="1">
          <a:blip r:embed="rId4"/>
          <a:srcRect l="1506" t="1732" r="903"/>
          <a:stretch/>
        </p:blipFill>
        <p:spPr>
          <a:xfrm>
            <a:off x="2215242" y="2012784"/>
            <a:ext cx="3655802" cy="2561317"/>
          </a:xfrm>
          <a:prstGeom prst="rect">
            <a:avLst/>
          </a:prstGeom>
        </p:spPr>
      </p:pic>
      <p:pic>
        <p:nvPicPr>
          <p:cNvPr id="10" name="Picture 9">
            <a:extLst>
              <a:ext uri="{FF2B5EF4-FFF2-40B4-BE49-F238E27FC236}">
                <a16:creationId xmlns:a16="http://schemas.microsoft.com/office/drawing/2014/main" id="{C607FECA-459F-4761-BA70-A11B8C2F8B51}"/>
              </a:ext>
            </a:extLst>
          </p:cNvPr>
          <p:cNvPicPr>
            <a:picLocks noChangeAspect="1"/>
          </p:cNvPicPr>
          <p:nvPr/>
        </p:nvPicPr>
        <p:blipFill rotWithShape="1">
          <a:blip r:embed="rId5"/>
          <a:srcRect l="1254" t="2062" r="1285" b="3272"/>
          <a:stretch/>
        </p:blipFill>
        <p:spPr>
          <a:xfrm>
            <a:off x="6458306" y="2012785"/>
            <a:ext cx="3561994" cy="2561317"/>
          </a:xfrm>
          <a:prstGeom prst="rect">
            <a:avLst/>
          </a:prstGeom>
        </p:spPr>
      </p:pic>
      <p:sp>
        <p:nvSpPr>
          <p:cNvPr id="7" name="TextBox 6"/>
          <p:cNvSpPr txBox="1"/>
          <p:nvPr/>
        </p:nvSpPr>
        <p:spPr>
          <a:xfrm>
            <a:off x="6901129" y="4825811"/>
            <a:ext cx="2676347" cy="338554"/>
          </a:xfrm>
          <a:prstGeom prst="rect">
            <a:avLst/>
          </a:prstGeom>
          <a:noFill/>
        </p:spPr>
        <p:txBody>
          <a:bodyPr wrap="square" rtlCol="0">
            <a:noAutofit/>
          </a:bodyPr>
          <a:lstStyle/>
          <a:p>
            <a:pPr algn="ctr"/>
            <a:r>
              <a:rPr lang="en-US" sz="1600" dirty="0"/>
              <a:t>Curvature likely</a:t>
            </a:r>
          </a:p>
        </p:txBody>
      </p:sp>
    </p:spTree>
    <p:extLst>
      <p:ext uri="{BB962C8B-B14F-4D97-AF65-F5344CB8AC3E}">
        <p14:creationId xmlns:p14="http://schemas.microsoft.com/office/powerpoint/2010/main" val="1851943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Linear-Log</a:t>
            </a:r>
          </a:p>
        </p:txBody>
      </p:sp>
      <mc:AlternateContent xmlns:mc="http://schemas.openxmlformats.org/markup-compatibility/2006">
        <mc:Choice xmlns:a14="http://schemas.microsoft.com/office/drawing/2010/main" Requires="a14">
          <p:sp>
            <p:nvSpPr>
              <p:cNvPr id="4" name="TextBox 3"/>
              <p:cNvSpPr txBox="1"/>
              <p:nvPr/>
            </p:nvSpPr>
            <p:spPr>
              <a:xfrm>
                <a:off x="6221302" y="1458278"/>
                <a:ext cx="2112822" cy="37677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6221302" y="1458278"/>
                <a:ext cx="2112822" cy="376770"/>
              </a:xfrm>
              <a:prstGeom prst="rect">
                <a:avLst/>
              </a:prstGeom>
              <a:blipFill>
                <a:blip r:embed="rId3"/>
                <a:stretch>
                  <a:fillRect t="-3226" b="-16129"/>
                </a:stretch>
              </a:blipFill>
            </p:spPr>
            <p:txBody>
              <a:bodyPr/>
              <a:lstStyle/>
              <a:p>
                <a:r>
                  <a:rPr lang="en-US">
                    <a:noFill/>
                  </a:rPr>
                  <a:t> </a:t>
                </a:r>
              </a:p>
            </p:txBody>
          </p:sp>
        </mc:Fallback>
      </mc:AlternateContent>
      <p:sp>
        <p:nvSpPr>
          <p:cNvPr id="3" name="TextBox 2"/>
          <p:cNvSpPr txBox="1"/>
          <p:nvPr/>
        </p:nvSpPr>
        <p:spPr>
          <a:xfrm>
            <a:off x="3928569" y="4825811"/>
            <a:ext cx="2497444" cy="338554"/>
          </a:xfrm>
          <a:prstGeom prst="rect">
            <a:avLst/>
          </a:prstGeom>
          <a:noFill/>
        </p:spPr>
        <p:txBody>
          <a:bodyPr wrap="square" rtlCol="0">
            <a:noAutofit/>
          </a:bodyPr>
          <a:lstStyle/>
          <a:p>
            <a:pPr algn="ctr"/>
            <a:r>
              <a:rPr lang="en-US" sz="1600" dirty="0"/>
              <a:t>Linearity much better</a:t>
            </a:r>
          </a:p>
        </p:txBody>
      </p:sp>
      <p:sp>
        <p:nvSpPr>
          <p:cNvPr id="5" name="TextBox 4"/>
          <p:cNvSpPr txBox="1"/>
          <p:nvPr/>
        </p:nvSpPr>
        <p:spPr>
          <a:xfrm>
            <a:off x="8082842" y="4825811"/>
            <a:ext cx="2676347" cy="338554"/>
          </a:xfrm>
          <a:prstGeom prst="rect">
            <a:avLst/>
          </a:prstGeom>
          <a:noFill/>
        </p:spPr>
        <p:txBody>
          <a:bodyPr wrap="square" rtlCol="0">
            <a:noAutofit/>
          </a:bodyPr>
          <a:lstStyle/>
          <a:p>
            <a:pPr algn="ctr"/>
            <a:r>
              <a:rPr lang="en-US" sz="1600" dirty="0"/>
              <a:t>Random cloud of residuals</a:t>
            </a:r>
          </a:p>
        </p:txBody>
      </p:sp>
      <p:pic>
        <p:nvPicPr>
          <p:cNvPr id="8" name="Picture 7">
            <a:extLst>
              <a:ext uri="{FF2B5EF4-FFF2-40B4-BE49-F238E27FC236}">
                <a16:creationId xmlns:a16="http://schemas.microsoft.com/office/drawing/2014/main" id="{39F27209-9E1A-4671-BED1-A0683FFAD00B}"/>
              </a:ext>
            </a:extLst>
          </p:cNvPr>
          <p:cNvPicPr>
            <a:picLocks noChangeAspect="1"/>
          </p:cNvPicPr>
          <p:nvPr/>
        </p:nvPicPr>
        <p:blipFill>
          <a:blip r:embed="rId4"/>
          <a:stretch>
            <a:fillRect/>
          </a:stretch>
        </p:blipFill>
        <p:spPr>
          <a:xfrm>
            <a:off x="5996271" y="5223514"/>
            <a:ext cx="2562885" cy="1482086"/>
          </a:xfrm>
          <a:prstGeom prst="rect">
            <a:avLst/>
          </a:prstGeom>
        </p:spPr>
      </p:pic>
      <p:pic>
        <p:nvPicPr>
          <p:cNvPr id="10" name="Picture 9">
            <a:extLst>
              <a:ext uri="{FF2B5EF4-FFF2-40B4-BE49-F238E27FC236}">
                <a16:creationId xmlns:a16="http://schemas.microsoft.com/office/drawing/2014/main" id="{7AFEA1A5-2493-4456-A553-06B152F42A92}"/>
              </a:ext>
            </a:extLst>
          </p:cNvPr>
          <p:cNvPicPr>
            <a:picLocks noChangeAspect="1"/>
          </p:cNvPicPr>
          <p:nvPr/>
        </p:nvPicPr>
        <p:blipFill>
          <a:blip r:embed="rId5"/>
          <a:stretch>
            <a:fillRect/>
          </a:stretch>
        </p:blipFill>
        <p:spPr>
          <a:xfrm>
            <a:off x="3315313" y="1960713"/>
            <a:ext cx="3726180" cy="2831897"/>
          </a:xfrm>
          <a:prstGeom prst="rect">
            <a:avLst/>
          </a:prstGeom>
        </p:spPr>
      </p:pic>
      <p:pic>
        <p:nvPicPr>
          <p:cNvPr id="9" name="Picture 8">
            <a:extLst>
              <a:ext uri="{FF2B5EF4-FFF2-40B4-BE49-F238E27FC236}">
                <a16:creationId xmlns:a16="http://schemas.microsoft.com/office/drawing/2014/main" id="{14789277-B82E-4D4D-A4FE-6B8075037045}"/>
              </a:ext>
            </a:extLst>
          </p:cNvPr>
          <p:cNvPicPr>
            <a:picLocks noChangeAspect="1"/>
          </p:cNvPicPr>
          <p:nvPr/>
        </p:nvPicPr>
        <p:blipFill>
          <a:blip r:embed="rId6"/>
          <a:stretch>
            <a:fillRect/>
          </a:stretch>
        </p:blipFill>
        <p:spPr>
          <a:xfrm>
            <a:off x="7919246" y="1960713"/>
            <a:ext cx="3739354" cy="2831896"/>
          </a:xfrm>
          <a:prstGeom prst="rect">
            <a:avLst/>
          </a:prstGeom>
        </p:spPr>
      </p:pic>
      <p:sp>
        <p:nvSpPr>
          <p:cNvPr id="6" name="Rectangle 5">
            <a:extLst>
              <a:ext uri="{FF2B5EF4-FFF2-40B4-BE49-F238E27FC236}">
                <a16:creationId xmlns:a16="http://schemas.microsoft.com/office/drawing/2014/main" id="{F7F89065-095C-BD41-98F1-9C35DA6999FD}"/>
              </a:ext>
            </a:extLst>
          </p:cNvPr>
          <p:cNvSpPr/>
          <p:nvPr/>
        </p:nvSpPr>
        <p:spPr>
          <a:xfrm>
            <a:off x="491587" y="4309065"/>
            <a:ext cx="3467713" cy="923330"/>
          </a:xfrm>
          <a:prstGeom prst="rect">
            <a:avLst/>
          </a:prstGeom>
        </p:spPr>
        <p:txBody>
          <a:bodyPr wrap="square">
            <a:spAutoFit/>
          </a:bodyPr>
          <a:lstStyle/>
          <a:p>
            <a:r>
              <a:rPr lang="en-US" b="1" dirty="0">
                <a:solidFill>
                  <a:srgbClr val="000080"/>
                </a:solidFill>
                <a:latin typeface="Helvetica" pitchFamily="2" charset="0"/>
              </a:rPr>
              <a:t>proc</a:t>
            </a:r>
            <a:r>
              <a:rPr lang="en-US" dirty="0">
                <a:latin typeface="Helvetica" pitchFamily="2" charset="0"/>
              </a:rPr>
              <a:t> </a:t>
            </a:r>
            <a:r>
              <a:rPr lang="en-US" b="1" dirty="0">
                <a:solidFill>
                  <a:srgbClr val="000080"/>
                </a:solidFill>
                <a:latin typeface="Helvetica" pitchFamily="2" charset="0"/>
              </a:rPr>
              <a:t>reg</a:t>
            </a:r>
            <a:r>
              <a:rPr lang="en-US" dirty="0">
                <a:latin typeface="Helvetica" pitchFamily="2" charset="0"/>
              </a:rPr>
              <a:t> </a:t>
            </a:r>
            <a:r>
              <a:rPr lang="en-US" dirty="0">
                <a:solidFill>
                  <a:srgbClr val="0000FF"/>
                </a:solidFill>
                <a:latin typeface="Helvetica" pitchFamily="2" charset="0"/>
              </a:rPr>
              <a:t>data</a:t>
            </a:r>
            <a:r>
              <a:rPr lang="en-US" dirty="0">
                <a:latin typeface="Helvetica" pitchFamily="2" charset="0"/>
              </a:rPr>
              <a:t> = steer;</a:t>
            </a:r>
          </a:p>
          <a:p>
            <a:r>
              <a:rPr lang="en-US" dirty="0">
                <a:solidFill>
                  <a:srgbClr val="0000FF"/>
                </a:solidFill>
                <a:latin typeface="Helvetica" pitchFamily="2" charset="0"/>
              </a:rPr>
              <a:t>model</a:t>
            </a:r>
            <a:r>
              <a:rPr lang="en-US" dirty="0">
                <a:latin typeface="Helvetica" pitchFamily="2" charset="0"/>
              </a:rPr>
              <a:t> pH =</a:t>
            </a:r>
            <a:r>
              <a:rPr lang="en-US" dirty="0" err="1">
                <a:latin typeface="Helvetica" pitchFamily="2" charset="0"/>
              </a:rPr>
              <a:t>ltime</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sp>
        <p:nvSpPr>
          <p:cNvPr id="7" name="Rectangle 6">
            <a:extLst>
              <a:ext uri="{FF2B5EF4-FFF2-40B4-BE49-F238E27FC236}">
                <a16:creationId xmlns:a16="http://schemas.microsoft.com/office/drawing/2014/main" id="{D56288ED-B203-5442-86F6-F03436577269}"/>
              </a:ext>
            </a:extLst>
          </p:cNvPr>
          <p:cNvSpPr/>
          <p:nvPr/>
        </p:nvSpPr>
        <p:spPr>
          <a:xfrm>
            <a:off x="838200" y="2632108"/>
            <a:ext cx="2123211" cy="1200329"/>
          </a:xfrm>
          <a:prstGeom prst="rect">
            <a:avLst/>
          </a:prstGeom>
        </p:spPr>
        <p:txBody>
          <a:bodyPr wrap="square">
            <a:spAutoFit/>
          </a:bodyPr>
          <a:lstStyle/>
          <a:p>
            <a:r>
              <a:rPr lang="en-US" b="1" dirty="0">
                <a:solidFill>
                  <a:srgbClr val="000080"/>
                </a:solidFill>
                <a:latin typeface="Helvetica" pitchFamily="2" charset="0"/>
              </a:rPr>
              <a:t>data</a:t>
            </a:r>
            <a:r>
              <a:rPr lang="en-US" dirty="0">
                <a:latin typeface="Helvetica" pitchFamily="2" charset="0"/>
              </a:rPr>
              <a:t> steer;</a:t>
            </a:r>
          </a:p>
          <a:p>
            <a:r>
              <a:rPr lang="en-US" dirty="0">
                <a:solidFill>
                  <a:srgbClr val="0000FF"/>
                </a:solidFill>
                <a:latin typeface="Helvetica" pitchFamily="2" charset="0"/>
              </a:rPr>
              <a:t>set</a:t>
            </a:r>
            <a:r>
              <a:rPr lang="en-US" dirty="0">
                <a:latin typeface="Helvetica" pitchFamily="2" charset="0"/>
              </a:rPr>
              <a:t> steer;</a:t>
            </a:r>
          </a:p>
          <a:p>
            <a:r>
              <a:rPr lang="en-US" dirty="0" err="1">
                <a:latin typeface="Helvetica" pitchFamily="2" charset="0"/>
              </a:rPr>
              <a:t>ltime</a:t>
            </a:r>
            <a:r>
              <a:rPr lang="en-US" dirty="0">
                <a:latin typeface="Helvetica" pitchFamily="2" charset="0"/>
              </a:rPr>
              <a:t>=log(time);</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latin typeface="Helvetica" pitchFamily="2" charset="0"/>
            </a:endParaRPr>
          </a:p>
        </p:txBody>
      </p:sp>
    </p:spTree>
    <p:extLst>
      <p:ext uri="{BB962C8B-B14F-4D97-AF65-F5344CB8AC3E}">
        <p14:creationId xmlns:p14="http://schemas.microsoft.com/office/powerpoint/2010/main" val="39409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Linear-Log (cont.)</a:t>
            </a:r>
          </a:p>
        </p:txBody>
      </p:sp>
      <mc:AlternateContent xmlns:mc="http://schemas.openxmlformats.org/markup-compatibility/2006" xmlns:a14="http://schemas.microsoft.com/office/drawing/2010/main">
        <mc:Choice Requires="a14">
          <p:sp>
            <p:nvSpPr>
              <p:cNvPr id="6" name="TextBox 5"/>
              <p:cNvSpPr txBox="1"/>
              <p:nvPr/>
            </p:nvSpPr>
            <p:spPr>
              <a:xfrm>
                <a:off x="2895600" y="2398426"/>
                <a:ext cx="4417491"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2800" i="1">
                          <a:latin typeface="Cambria Math"/>
                          <a:ea typeface="Cambria Math"/>
                        </a:rPr>
                        <m:t>𝜇</m:t>
                      </m:r>
                      <m:d>
                        <m:dPr>
                          <m:begChr m:val="{"/>
                          <m:endChr m:val="}"/>
                          <m:ctrlPr>
                            <a:rPr lang="en-US" sz="2800" i="1">
                              <a:latin typeface="Cambria Math" panose="02040503050406030204" pitchFamily="18" charset="0"/>
                              <a:ea typeface="Cambria Math"/>
                            </a:rPr>
                          </m:ctrlPr>
                        </m:dPr>
                        <m:e>
                          <m:r>
                            <a:rPr lang="en-US" sz="2800" i="1">
                              <a:latin typeface="Cambria Math" panose="02040503050406030204" pitchFamily="18" charset="0"/>
                              <a:ea typeface="Cambria Math"/>
                            </a:rPr>
                            <m:t>𝑌</m:t>
                          </m:r>
                        </m:e>
                        <m:e>
                          <m:func>
                            <m:funcPr>
                              <m:ctrlPr>
                                <a:rPr lang="en-US" sz="2800" i="1">
                                  <a:latin typeface="Cambria Math" panose="02040503050406030204" pitchFamily="18" charset="0"/>
                                  <a:ea typeface="Cambria Math"/>
                                </a:rPr>
                              </m:ctrlPr>
                            </m:funcPr>
                            <m:fName>
                              <m:r>
                                <m:rPr>
                                  <m:sty m:val="p"/>
                                </m:rPr>
                                <a:rPr lang="en-US" sz="2800">
                                  <a:latin typeface="Cambria Math" panose="02040503050406030204" pitchFamily="18" charset="0"/>
                                  <a:ea typeface="Cambria Math"/>
                                </a:rPr>
                                <m:t>log</m:t>
                              </m:r>
                            </m:fName>
                            <m:e>
                              <m:d>
                                <m:dPr>
                                  <m:ctrlPr>
                                    <a:rPr lang="en-US" sz="2800" i="1">
                                      <a:latin typeface="Cambria Math" panose="02040503050406030204" pitchFamily="18" charset="0"/>
                                      <a:ea typeface="Cambria Math"/>
                                    </a:rPr>
                                  </m:ctrlPr>
                                </m:dPr>
                                <m:e>
                                  <m:r>
                                    <a:rPr lang="en-US" sz="2800" i="1">
                                      <a:latin typeface="Cambria Math" panose="02040503050406030204" pitchFamily="18" charset="0"/>
                                      <a:ea typeface="Cambria Math"/>
                                    </a:rPr>
                                    <m:t>2</m:t>
                                  </m:r>
                                  <m:r>
                                    <a:rPr lang="en-US" sz="2800" i="1">
                                      <a:latin typeface="Cambria Math" panose="02040503050406030204" pitchFamily="18" charset="0"/>
                                      <a:ea typeface="Cambria Math"/>
                                    </a:rPr>
                                    <m:t>𝑋</m:t>
                                  </m:r>
                                </m:e>
                              </m:d>
                            </m:e>
                          </m:func>
                        </m:e>
                      </m:d>
                      <m:r>
                        <a:rPr lang="en-US" sz="2800" i="1">
                          <a:latin typeface="Cambria Math" panose="02040503050406030204" pitchFamily="18" charset="0"/>
                        </a:rPr>
                        <m:t>−</m:t>
                      </m:r>
                      <m:r>
                        <a:rPr lang="en-US" sz="2800" i="1">
                          <a:latin typeface="Cambria Math"/>
                          <a:ea typeface="Cambria Math"/>
                        </a:rPr>
                        <m:t>𝜇</m:t>
                      </m:r>
                      <m:d>
                        <m:dPr>
                          <m:begChr m:val="{"/>
                          <m:endChr m:val="}"/>
                          <m:ctrlPr>
                            <a:rPr lang="en-US" sz="2800" i="1">
                              <a:latin typeface="Cambria Math" panose="02040503050406030204" pitchFamily="18" charset="0"/>
                              <a:ea typeface="Cambria Math"/>
                            </a:rPr>
                          </m:ctrlPr>
                        </m:dPr>
                        <m:e>
                          <m:r>
                            <a:rPr lang="en-US" sz="2800" i="1">
                              <a:latin typeface="Cambria Math" panose="02040503050406030204" pitchFamily="18" charset="0"/>
                              <a:ea typeface="Cambria Math"/>
                            </a:rPr>
                            <m:t>𝑌</m:t>
                          </m:r>
                        </m:e>
                        <m:e>
                          <m:func>
                            <m:funcPr>
                              <m:ctrlPr>
                                <a:rPr lang="en-US" sz="2800" i="1">
                                  <a:latin typeface="Cambria Math" panose="02040503050406030204" pitchFamily="18" charset="0"/>
                                  <a:ea typeface="Cambria Math"/>
                                </a:rPr>
                              </m:ctrlPr>
                            </m:funcPr>
                            <m:fName>
                              <m:r>
                                <m:rPr>
                                  <m:sty m:val="p"/>
                                </m:rPr>
                                <a:rPr lang="en-US" sz="2800">
                                  <a:latin typeface="Cambria Math" panose="02040503050406030204" pitchFamily="18" charset="0"/>
                                  <a:ea typeface="Cambria Math"/>
                                </a:rPr>
                                <m:t>log</m:t>
                              </m:r>
                            </m:fName>
                            <m:e>
                              <m:d>
                                <m:dPr>
                                  <m:ctrlPr>
                                    <a:rPr lang="en-US" sz="2800" i="1">
                                      <a:latin typeface="Cambria Math" panose="02040503050406030204" pitchFamily="18" charset="0"/>
                                      <a:ea typeface="Cambria Math"/>
                                    </a:rPr>
                                  </m:ctrlPr>
                                </m:dPr>
                                <m:e>
                                  <m:r>
                                    <a:rPr lang="en-US" sz="2800" i="1">
                                      <a:latin typeface="Cambria Math" panose="02040503050406030204" pitchFamily="18" charset="0"/>
                                      <a:ea typeface="Cambria Math"/>
                                    </a:rPr>
                                    <m:t>𝑋</m:t>
                                  </m:r>
                                </m:e>
                              </m:d>
                            </m:e>
                          </m:func>
                        </m:e>
                      </m:d>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𝛽</m:t>
                          </m:r>
                        </m:e>
                        <m:sub>
                          <m:r>
                            <a:rPr lang="en-US" sz="2800" i="1">
                              <a:latin typeface="Cambria Math"/>
                              <a:ea typeface="Cambria Math"/>
                            </a:rPr>
                            <m:t>1</m:t>
                          </m:r>
                        </m:sub>
                      </m:sSub>
                      <m:func>
                        <m:funcPr>
                          <m:ctrlPr>
                            <a:rPr lang="en-US" sz="2800" i="1">
                              <a:latin typeface="Cambria Math" panose="02040503050406030204" pitchFamily="18" charset="0"/>
                              <a:ea typeface="Cambria Math"/>
                            </a:rPr>
                          </m:ctrlPr>
                        </m:funcPr>
                        <m:fName>
                          <m:r>
                            <m:rPr>
                              <m:sty m:val="p"/>
                            </m:rPr>
                            <a:rPr lang="en-US" sz="2800">
                              <a:latin typeface="Cambria Math" panose="02040503050406030204" pitchFamily="18" charset="0"/>
                              <a:ea typeface="Cambria Math"/>
                            </a:rPr>
                            <m:t>log</m:t>
                          </m:r>
                        </m:fName>
                        <m:e>
                          <m:d>
                            <m:dPr>
                              <m:ctrlPr>
                                <a:rPr lang="en-US" sz="2800" i="1">
                                  <a:latin typeface="Cambria Math" panose="02040503050406030204" pitchFamily="18" charset="0"/>
                                  <a:ea typeface="Cambria Math"/>
                                </a:rPr>
                              </m:ctrlPr>
                            </m:dPr>
                            <m:e>
                              <m:r>
                                <a:rPr lang="en-US" sz="2800" i="1">
                                  <a:latin typeface="Cambria Math" panose="02040503050406030204" pitchFamily="18" charset="0"/>
                                  <a:ea typeface="Cambria Math"/>
                                </a:rPr>
                                <m:t>2</m:t>
                              </m:r>
                            </m:e>
                          </m:d>
                        </m:e>
                      </m:func>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895600" y="2398426"/>
                <a:ext cx="4417491" cy="369332"/>
              </a:xfrm>
              <a:prstGeom prst="rect">
                <a:avLst/>
              </a:prstGeom>
              <a:blipFill>
                <a:blip r:embed="rId3"/>
                <a:stretch>
                  <a:fillRect l="-575" r="-41667" b="-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19100" y="3281599"/>
                <a:ext cx="11353800" cy="707886"/>
              </a:xfrm>
              <a:prstGeom prst="rect">
                <a:avLst/>
              </a:prstGeom>
              <a:noFill/>
            </p:spPr>
            <p:txBody>
              <a:bodyPr wrap="square" rtlCol="0">
                <a:noAutofit/>
              </a:bodyPr>
              <a:lstStyle/>
              <a:p>
                <a:pPr algn="ctr"/>
                <a:r>
                  <a:rPr lang="en-US" sz="3200" b="1" dirty="0"/>
                  <a:t>Interpretation: A doubling of X is associated with a </a:t>
                </a:r>
                <a14:m>
                  <m:oMath xmlns:m="http://schemas.openxmlformats.org/officeDocument/2006/math">
                    <m:sSub>
                      <m:sSubPr>
                        <m:ctrlPr>
                          <a:rPr lang="en-US" sz="3200" b="1" i="1">
                            <a:latin typeface="Cambria Math" panose="02040503050406030204" pitchFamily="18" charset="0"/>
                            <a:ea typeface="Cambria Math"/>
                          </a:rPr>
                        </m:ctrlPr>
                      </m:sSubPr>
                      <m:e>
                        <m:r>
                          <a:rPr lang="en-US" sz="3200" b="1" i="1">
                            <a:latin typeface="Cambria Math"/>
                            <a:ea typeface="Cambria Math"/>
                          </a:rPr>
                          <m:t>𝜷</m:t>
                        </m:r>
                      </m:e>
                      <m:sub>
                        <m:r>
                          <a:rPr lang="en-US" sz="3200" b="1" i="1">
                            <a:latin typeface="Cambria Math"/>
                            <a:ea typeface="Cambria Math"/>
                          </a:rPr>
                          <m:t>𝟏</m:t>
                        </m:r>
                      </m:sub>
                    </m:sSub>
                    <m:r>
                      <a:rPr lang="en-US" sz="3200" b="1">
                        <a:latin typeface="Cambria Math" panose="02040503050406030204" pitchFamily="18" charset="0"/>
                        <a:ea typeface="Cambria Math"/>
                      </a:rPr>
                      <m:t>𝐥</m:t>
                    </m:r>
                  </m:oMath>
                </a14:m>
                <a:r>
                  <a:rPr lang="en-US" sz="3200" b="1" dirty="0"/>
                  <a:t>og(2) unit change in the </a:t>
                </a:r>
                <a:r>
                  <a:rPr lang="en-US" sz="3200" b="1" i="1" dirty="0"/>
                  <a:t>mean</a:t>
                </a:r>
                <a:r>
                  <a:rPr lang="en-US" sz="3200" b="1" dirty="0"/>
                  <a:t> of Y. </a:t>
                </a:r>
              </a:p>
            </p:txBody>
          </p:sp>
        </mc:Choice>
        <mc:Fallback xmlns="">
          <p:sp>
            <p:nvSpPr>
              <p:cNvPr id="12" name="TextBox 11"/>
              <p:cNvSpPr txBox="1">
                <a:spLocks noRot="1" noChangeAspect="1" noMove="1" noResize="1" noEditPoints="1" noAdjustHandles="1" noChangeArrowheads="1" noChangeShapeType="1" noTextEdit="1"/>
              </p:cNvSpPr>
              <p:nvPr/>
            </p:nvSpPr>
            <p:spPr>
              <a:xfrm>
                <a:off x="419100" y="3281599"/>
                <a:ext cx="11353800" cy="707886"/>
              </a:xfrm>
              <a:prstGeom prst="rect">
                <a:avLst/>
              </a:prstGeom>
              <a:blipFill>
                <a:blip r:embed="rId4"/>
                <a:stretch>
                  <a:fillRect t="-10714" b="-80357"/>
                </a:stretch>
              </a:blipFill>
            </p:spPr>
            <p:txBody>
              <a:bodyPr/>
              <a:lstStyle/>
              <a:p>
                <a:r>
                  <a:rPr lang="en-US">
                    <a:noFill/>
                  </a:rPr>
                  <a:t> </a:t>
                </a:r>
              </a:p>
            </p:txBody>
          </p:sp>
        </mc:Fallback>
      </mc:AlternateContent>
    </p:spTree>
    <p:extLst>
      <p:ext uri="{BB962C8B-B14F-4D97-AF65-F5344CB8AC3E}">
        <p14:creationId xmlns:p14="http://schemas.microsoft.com/office/powerpoint/2010/main" val="2258960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609600" y="3429003"/>
                <a:ext cx="10972800" cy="3124197"/>
              </a:xfrm>
            </p:spPr>
            <p:txBody>
              <a:bodyPr/>
              <a:lstStyle/>
              <a:p>
                <a:r>
                  <a:rPr lang="en-US" sz="1600" dirty="0"/>
                  <a:t>The data suggest that the predicted mean pH changes by (</a:t>
                </a:r>
                <a14:m>
                  <m:oMath xmlns:m="http://schemas.openxmlformats.org/officeDocument/2006/math">
                    <m:r>
                      <a:rPr lang="en-US" sz="1600" i="1">
                        <a:latin typeface="Cambria Math" panose="02040503050406030204" pitchFamily="18" charset="0"/>
                      </a:rPr>
                      <m:t>−</m:t>
                    </m:r>
                  </m:oMath>
                </a14:m>
                <a:r>
                  <a:rPr lang="en-US" sz="1600" dirty="0"/>
                  <a:t>0.7257)log(2) = </a:t>
                </a:r>
                <a14:m>
                  <m:oMath xmlns:m="http://schemas.openxmlformats.org/officeDocument/2006/math">
                    <m:r>
                      <a:rPr lang="en-US" sz="1600" i="1">
                        <a:latin typeface="Cambria Math" panose="02040503050406030204" pitchFamily="18" charset="0"/>
                      </a:rPr>
                      <m:t>−</m:t>
                    </m:r>
                  </m:oMath>
                </a14:m>
                <a:r>
                  <a:rPr lang="en-US" sz="1600" dirty="0"/>
                  <a:t>0.503 for each doubling of time.</a:t>
                </a:r>
              </a:p>
              <a:p>
                <a:r>
                  <a:rPr lang="en-US" sz="1600" dirty="0"/>
                  <a:t>A 95% confidence interval for </a:t>
                </a:r>
                <a14:m>
                  <m:oMath xmlns:m="http://schemas.openxmlformats.org/officeDocument/2006/math">
                    <m:sSub>
                      <m:sSubPr>
                        <m:ctrlPr>
                          <a:rPr lang="en-US" sz="1600" i="1">
                            <a:latin typeface="Cambria Math" panose="02040503050406030204" pitchFamily="18" charset="0"/>
                            <a:ea typeface="Cambria Math"/>
                          </a:rPr>
                        </m:ctrlPr>
                      </m:sSubPr>
                      <m:e>
                        <m:r>
                          <a:rPr lang="en-US" sz="1600" i="1">
                            <a:latin typeface="Cambria Math"/>
                            <a:ea typeface="Cambria Math"/>
                          </a:rPr>
                          <m:t>𝛽</m:t>
                        </m:r>
                      </m:e>
                      <m:sub>
                        <m:r>
                          <a:rPr lang="en-US" sz="1600" i="1">
                            <a:latin typeface="Cambria Math"/>
                            <a:ea typeface="Cambria Math"/>
                          </a:rPr>
                          <m:t>1</m:t>
                        </m:r>
                      </m:sub>
                    </m:sSub>
                    <m:r>
                      <a:rPr lang="en-US" sz="1600" i="1">
                        <a:latin typeface="Cambria Math"/>
                        <a:ea typeface="Cambria Math"/>
                      </a:rPr>
                      <m:t> </m:t>
                    </m:r>
                  </m:oMath>
                </a14:m>
                <a:r>
                  <a:rPr lang="en-US" sz="1600" dirty="0"/>
                  <a:t>is: </a:t>
                </a:r>
                <a:br>
                  <a:rPr lang="en-US" sz="1600" i="1" dirty="0">
                    <a:latin typeface="Cambria Math" panose="02040503050406030204" pitchFamily="18" charset="0"/>
                    <a:ea typeface="Cambria Math" panose="02040503050406030204" pitchFamily="18" charset="0"/>
                  </a:rPr>
                </a:br>
                <a14:m>
                  <m:oMath xmlns:m="http://schemas.openxmlformats.org/officeDocument/2006/math">
                    <m:r>
                      <a:rPr lang="en-US" sz="1600" b="0" i="1" smtClean="0">
                        <a:latin typeface="Cambria Math" panose="02040503050406030204" pitchFamily="18" charset="0"/>
                        <a:ea typeface="Cambria Math" panose="02040503050406030204" pitchFamily="18" charset="0"/>
                      </a:rPr>
                      <m:t>𝑃</m:t>
                    </m:r>
                    <m:r>
                      <a:rPr lang="en-US" sz="1600" i="1">
                        <a:latin typeface="Cambria Math" panose="02040503050406030204" pitchFamily="18" charset="0"/>
                        <a:ea typeface="Cambria Math" panose="02040503050406030204" pitchFamily="18" charset="0"/>
                      </a:rPr>
                      <m:t>𝑜𝑖𝑛𝑡</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𝑒𝑠𝑡𝑖𝑚𝑎𝑡𝑒</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𝑚𝑢𝑙𝑡𝑖𝑝𝑙𝑖𝑒𝑟</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𝑠𝑡𝑎𝑛𝑑𝑎𝑟𝑑</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𝑒𝑟𝑟𝑜𝑟</m:t>
                    </m:r>
                  </m:oMath>
                </a14:m>
                <a:r>
                  <a:rPr lang="en-US" sz="1600" dirty="0"/>
                  <a:t>.</a:t>
                </a:r>
              </a:p>
              <a:p>
                <a:pPr indent="4763">
                  <a:buNone/>
                </a:pP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i="1">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𝑡</m:t>
                        </m:r>
                      </m:e>
                      <m:sub>
                        <m:r>
                          <a:rPr lang="en-US" sz="1600" i="1">
                            <a:latin typeface="Cambria Math" panose="02040503050406030204" pitchFamily="18" charset="0"/>
                            <a:ea typeface="Cambria Math" panose="02040503050406030204" pitchFamily="18" charset="0"/>
                          </a:rPr>
                          <m:t>.975, 10−2</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𝑆𝐸</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i="1">
                            <a:latin typeface="Cambria Math" panose="02040503050406030204" pitchFamily="18" charset="0"/>
                          </a:rPr>
                          <m:t>1</m:t>
                        </m:r>
                      </m:sub>
                    </m:sSub>
                  </m:oMath>
                </a14:m>
                <a:r>
                  <a:rPr lang="en-US" sz="1600" dirty="0"/>
                  <a:t>)</a:t>
                </a:r>
              </a:p>
              <a:p>
                <a:pPr indent="7938">
                  <a:buNone/>
                </a:pPr>
                <a14:m>
                  <m:oMath xmlns:m="http://schemas.openxmlformats.org/officeDocument/2006/math">
                    <m:r>
                      <m:rPr>
                        <m:nor/>
                      </m:rPr>
                      <a:rPr lang="en-US" sz="1600" dirty="0"/>
                      <m:t>−</m:t>
                    </m:r>
                  </m:oMath>
                </a14:m>
                <a:r>
                  <a:rPr lang="en-US" sz="1600" dirty="0"/>
                  <a:t>0.7257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2.31 * 0.03443</a:t>
                </a:r>
              </a:p>
              <a:p>
                <a:pPr indent="7938">
                  <a:buNone/>
                </a:pPr>
                <a14:m>
                  <m:oMath xmlns:m="http://schemas.openxmlformats.org/officeDocument/2006/math">
                    <m:r>
                      <m:rPr>
                        <m:nor/>
                      </m:rPr>
                      <a:rPr lang="en-US" sz="1600" dirty="0"/>
                      <m:t>−</m:t>
                    </m:r>
                  </m:oMath>
                </a14:m>
                <a:r>
                  <a:rPr lang="en-US" sz="1600" dirty="0"/>
                  <a:t>0.7257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0.0795</a:t>
                </a:r>
              </a:p>
              <a:p>
                <a:pPr indent="7938">
                  <a:buNone/>
                </a:pPr>
                <a:r>
                  <a:rPr lang="en-US" sz="1600" dirty="0"/>
                  <a:t>(</a:t>
                </a:r>
                <a14:m>
                  <m:oMath xmlns:m="http://schemas.openxmlformats.org/officeDocument/2006/math">
                    <m:r>
                      <m:rPr>
                        <m:nor/>
                      </m:rPr>
                      <a:rPr lang="en-US" sz="1600" dirty="0"/>
                      <m:t>−</m:t>
                    </m:r>
                  </m:oMath>
                </a14:m>
                <a:r>
                  <a:rPr lang="en-US" sz="1600" dirty="0"/>
                  <a:t>0.8052, </a:t>
                </a:r>
                <a14:m>
                  <m:oMath xmlns:m="http://schemas.openxmlformats.org/officeDocument/2006/math">
                    <m:r>
                      <m:rPr>
                        <m:nor/>
                      </m:rPr>
                      <a:rPr lang="en-US" sz="1600" dirty="0"/>
                      <m:t>−</m:t>
                    </m:r>
                  </m:oMath>
                </a14:m>
                <a:r>
                  <a:rPr lang="en-US" sz="1600" dirty="0"/>
                  <a:t>0.6462)</a:t>
                </a:r>
              </a:p>
              <a:p>
                <a:r>
                  <a:rPr lang="en-US" sz="1600" dirty="0"/>
                  <a:t>A 95% confidence interval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𝛽</m:t>
                        </m:r>
                      </m:e>
                      <m:sub>
                        <m:r>
                          <a:rPr lang="en-US" sz="1600" i="1">
                            <a:latin typeface="Cambria Math"/>
                            <a:ea typeface="Cambria Math"/>
                          </a:rPr>
                          <m:t>1</m:t>
                        </m:r>
                      </m:sub>
                    </m:sSub>
                    <m:r>
                      <a:rPr lang="en-US" sz="1600" i="1">
                        <a:latin typeface="Cambria Math"/>
                      </a:rPr>
                      <m:t>𝐿𝑜𝑔</m:t>
                    </m:r>
                    <m:d>
                      <m:dPr>
                        <m:ctrlPr>
                          <a:rPr lang="en-US" sz="1600" i="1">
                            <a:latin typeface="Cambria Math" panose="02040503050406030204" pitchFamily="18" charset="0"/>
                          </a:rPr>
                        </m:ctrlPr>
                      </m:dPr>
                      <m:e>
                        <m:r>
                          <a:rPr lang="en-US" sz="1600">
                            <a:latin typeface="Cambria Math" panose="02040503050406030204" pitchFamily="18" charset="0"/>
                          </a:rPr>
                          <m:t>2</m:t>
                        </m:r>
                      </m:e>
                    </m:d>
                  </m:oMath>
                </a14:m>
                <a:r>
                  <a:rPr lang="en-US" sz="1600" dirty="0"/>
                  <a:t> (or for the change in mean pH for each doubling of time) is:</a:t>
                </a:r>
              </a:p>
              <a:p>
                <a:pPr marL="285750" indent="57150">
                  <a:buNone/>
                </a:pPr>
                <a:r>
                  <a:rPr lang="en-US" sz="1600" dirty="0"/>
                  <a:t>[</a:t>
                </a:r>
                <a14:m>
                  <m:oMath xmlns:m="http://schemas.openxmlformats.org/officeDocument/2006/math">
                    <m:r>
                      <m:rPr>
                        <m:nor/>
                      </m:rPr>
                      <a:rPr lang="en-US" sz="1600" dirty="0"/>
                      <m:t>−</m:t>
                    </m:r>
                  </m:oMath>
                </a14:m>
                <a:r>
                  <a:rPr lang="en-US" sz="1600" dirty="0"/>
                  <a:t>0.805log(2), </a:t>
                </a:r>
                <a14:m>
                  <m:oMath xmlns:m="http://schemas.openxmlformats.org/officeDocument/2006/math">
                    <m:r>
                      <m:rPr>
                        <m:nor/>
                      </m:rPr>
                      <a:rPr lang="en-US" sz="1600" dirty="0"/>
                      <m:t>−</m:t>
                    </m:r>
                  </m:oMath>
                </a14:m>
                <a:r>
                  <a:rPr lang="en-US" sz="1600" dirty="0"/>
                  <a:t>0.646log(2)] = (</a:t>
                </a:r>
                <a14:m>
                  <m:oMath xmlns:m="http://schemas.openxmlformats.org/officeDocument/2006/math">
                    <m:r>
                      <m:rPr>
                        <m:nor/>
                      </m:rPr>
                      <a:rPr lang="en-US" sz="1600" dirty="0"/>
                      <m:t>−</m:t>
                    </m:r>
                  </m:oMath>
                </a14:m>
                <a:r>
                  <a:rPr lang="en-US" sz="1600" dirty="0"/>
                  <a:t>0.558, </a:t>
                </a:r>
                <a14:m>
                  <m:oMath xmlns:m="http://schemas.openxmlformats.org/officeDocument/2006/math">
                    <m:r>
                      <m:rPr>
                        <m:nor/>
                      </m:rPr>
                      <a:rPr lang="en-US" sz="1600" dirty="0"/>
                      <m:t>−</m:t>
                    </m:r>
                  </m:oMath>
                </a14:m>
                <a:r>
                  <a:rPr lang="en-US" sz="1600" dirty="0"/>
                  <a:t>0.448)</a:t>
                </a:r>
              </a:p>
              <a:p>
                <a:r>
                  <a:rPr lang="en-US" sz="1600" dirty="0"/>
                  <a:t>It is estimated that time explains about 98.23% of the variation in pH of steer carcasses.</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609600" y="3429003"/>
                <a:ext cx="10972800" cy="3124197"/>
              </a:xfrm>
              <a:blipFill>
                <a:blip r:embed="rId3"/>
                <a:stretch>
                  <a:fillRect l="-222" t="-586" b="-390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6E8A09E-4DCD-42F9-811B-1A196CFEB0F7}"/>
              </a:ext>
            </a:extLst>
          </p:cNvPr>
          <p:cNvPicPr>
            <a:picLocks noChangeAspect="1"/>
          </p:cNvPicPr>
          <p:nvPr/>
        </p:nvPicPr>
        <p:blipFill>
          <a:blip r:embed="rId4"/>
          <a:stretch>
            <a:fillRect/>
          </a:stretch>
        </p:blipFill>
        <p:spPr>
          <a:xfrm>
            <a:off x="4872489" y="1444778"/>
            <a:ext cx="3167664" cy="1831822"/>
          </a:xfrm>
          <a:prstGeom prst="rect">
            <a:avLst/>
          </a:prstGeom>
        </p:spPr>
      </p:pic>
      <p:sp>
        <p:nvSpPr>
          <p:cNvPr id="2" name="Title 1"/>
          <p:cNvSpPr>
            <a:spLocks noGrp="1"/>
          </p:cNvSpPr>
          <p:nvPr>
            <p:ph type="title"/>
          </p:nvPr>
        </p:nvSpPr>
        <p:spPr>
          <a:xfrm>
            <a:off x="609600" y="228600"/>
            <a:ext cx="10972800" cy="1143000"/>
          </a:xfrm>
        </p:spPr>
        <p:txBody>
          <a:bodyPr/>
          <a:lstStyle/>
          <a:p>
            <a:r>
              <a:rPr lang="en-US" dirty="0"/>
              <a:t>Interpretation: Log-Linear</a:t>
            </a:r>
          </a:p>
        </p:txBody>
      </p:sp>
      <p:cxnSp>
        <p:nvCxnSpPr>
          <p:cNvPr id="17" name="Straight Arrow Connector 16"/>
          <p:cNvCxnSpPr>
            <a:cxnSpLocks/>
            <a:stCxn id="12" idx="2"/>
          </p:cNvCxnSpPr>
          <p:nvPr/>
        </p:nvCxnSpPr>
        <p:spPr>
          <a:xfrm flipH="1">
            <a:off x="2971800" y="3200401"/>
            <a:ext cx="3771900" cy="15401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788820" y="3034125"/>
            <a:ext cx="614362" cy="1662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438900" y="3034125"/>
            <a:ext cx="609600" cy="1662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3" name="Oval 12"/>
          <p:cNvSpPr/>
          <p:nvPr/>
        </p:nvSpPr>
        <p:spPr>
          <a:xfrm>
            <a:off x="7315200" y="1423037"/>
            <a:ext cx="533400" cy="253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5FEA7B2-4123-E64B-AAB2-A5BE82752DAE}"/>
                  </a:ext>
                </a:extLst>
              </p14:cNvPr>
              <p14:cNvContentPartPr/>
              <p14:nvPr/>
            </p14:nvContentPartPr>
            <p14:xfrm>
              <a:off x="-797616" y="4026192"/>
              <a:ext cx="360" cy="360"/>
            </p14:xfrm>
          </p:contentPart>
        </mc:Choice>
        <mc:Fallback xmlns="">
          <p:pic>
            <p:nvPicPr>
              <p:cNvPr id="6" name="Ink 5">
                <a:extLst>
                  <a:ext uri="{FF2B5EF4-FFF2-40B4-BE49-F238E27FC236}">
                    <a16:creationId xmlns:a16="http://schemas.microsoft.com/office/drawing/2014/main" id="{15FEA7B2-4123-E64B-AAB2-A5BE82752DAE}"/>
                  </a:ext>
                </a:extLst>
              </p:cNvPr>
              <p:cNvPicPr/>
              <p:nvPr/>
            </p:nvPicPr>
            <p:blipFill>
              <a:blip r:embed="rId9"/>
              <a:stretch>
                <a:fillRect/>
              </a:stretch>
            </p:blipFill>
            <p:spPr>
              <a:xfrm>
                <a:off x="-806256" y="401719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FD871375-997A-3042-9444-BC7C517DB088}"/>
                  </a:ext>
                </a:extLst>
              </p14:cNvPr>
              <p14:cNvContentPartPr/>
              <p14:nvPr/>
            </p14:nvContentPartPr>
            <p14:xfrm>
              <a:off x="-1623096" y="-136488"/>
              <a:ext cx="360" cy="360"/>
            </p14:xfrm>
          </p:contentPart>
        </mc:Choice>
        <mc:Fallback xmlns="">
          <p:pic>
            <p:nvPicPr>
              <p:cNvPr id="7" name="Ink 6">
                <a:extLst>
                  <a:ext uri="{FF2B5EF4-FFF2-40B4-BE49-F238E27FC236}">
                    <a16:creationId xmlns:a16="http://schemas.microsoft.com/office/drawing/2014/main" id="{FD871375-997A-3042-9444-BC7C517DB088}"/>
                  </a:ext>
                </a:extLst>
              </p:cNvPr>
              <p:cNvPicPr/>
              <p:nvPr/>
            </p:nvPicPr>
            <p:blipFill>
              <a:blip r:embed="rId9"/>
              <a:stretch>
                <a:fillRect/>
              </a:stretch>
            </p:blipFill>
            <p:spPr>
              <a:xfrm>
                <a:off x="-1631736" y="-145488"/>
                <a:ext cx="18000" cy="18000"/>
              </a:xfrm>
              <a:prstGeom prst="rect">
                <a:avLst/>
              </a:prstGeom>
            </p:spPr>
          </p:pic>
        </mc:Fallback>
      </mc:AlternateContent>
      <p:cxnSp>
        <p:nvCxnSpPr>
          <p:cNvPr id="40" name="Straight Arrow Connector 39"/>
          <p:cNvCxnSpPr>
            <a:cxnSpLocks/>
            <a:stCxn id="3" idx="2"/>
          </p:cNvCxnSpPr>
          <p:nvPr/>
        </p:nvCxnSpPr>
        <p:spPr>
          <a:xfrm>
            <a:off x="6096001" y="3200401"/>
            <a:ext cx="628423" cy="228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609601" y="1423037"/>
                <a:ext cx="4191000" cy="369332"/>
              </a:xfrm>
              <a:prstGeom prst="rect">
                <a:avLst/>
              </a:prstGeom>
            </p:spPr>
            <p:txBody>
              <a:bodyPr wrap="square">
                <a:noAutofit/>
              </a:bodyPr>
              <a:lstStyle/>
              <a:p>
                <a:pPr/>
                <a14:m>
                  <m:oMathPara xmlns:m="http://schemas.openxmlformats.org/officeDocument/2006/math">
                    <m:oMathParaPr>
                      <m:jc m:val="left"/>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r>
                                    <a:rPr lang="en-US" i="1">
                                      <a:latin typeface="Cambria Math" panose="02040503050406030204" pitchFamily="18" charset="0"/>
                                      <a:ea typeface="Cambria Math"/>
                                    </a:rPr>
                                    <m:t>𝑋</m:t>
                                  </m:r>
                                </m:e>
                              </m:d>
                            </m:e>
                          </m:func>
                        </m:e>
                      </m:d>
                      <m:r>
                        <a:rPr lang="en-US" i="1">
                          <a:latin typeface="Cambria Math" panose="02040503050406030204" pitchFamily="18" charset="0"/>
                        </a:rPr>
                        <m:t>−</m:t>
                      </m:r>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𝑌</m:t>
                          </m:r>
                        </m:e>
                        <m:e>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𝑋</m:t>
                                  </m:r>
                                </m:e>
                              </m:d>
                            </m:e>
                          </m:func>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func>
                        <m:funcPr>
                          <m:ctrlPr>
                            <a:rPr lang="en-US" i="1">
                              <a:latin typeface="Cambria Math" panose="02040503050406030204" pitchFamily="18" charset="0"/>
                              <a:ea typeface="Cambria Math"/>
                            </a:rPr>
                          </m:ctrlPr>
                        </m:funcPr>
                        <m:fName>
                          <m:r>
                            <m:rPr>
                              <m:sty m:val="p"/>
                            </m:rPr>
                            <a:rPr lang="en-US">
                              <a:latin typeface="Cambria Math" panose="02040503050406030204" pitchFamily="18" charset="0"/>
                              <a:ea typeface="Cambria Math"/>
                            </a:rPr>
                            <m:t>log</m:t>
                          </m:r>
                        </m:fName>
                        <m:e>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2</m:t>
                              </m:r>
                            </m:e>
                          </m:d>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609601" y="1423037"/>
                <a:ext cx="4191000" cy="369332"/>
              </a:xfrm>
              <a:prstGeom prst="rect">
                <a:avLst/>
              </a:prstGeom>
              <a:blipFill>
                <a:blip r:embed="rId11"/>
                <a:stretch>
                  <a:fillRect b="-14754"/>
                </a:stretch>
              </a:blipFill>
            </p:spPr>
            <p:txBody>
              <a:bodyPr/>
              <a:lstStyle/>
              <a:p>
                <a:r>
                  <a:rPr lang="en-US">
                    <a:noFill/>
                  </a:rPr>
                  <a:t> </a:t>
                </a:r>
              </a:p>
            </p:txBody>
          </p:sp>
        </mc:Fallback>
      </mc:AlternateContent>
      <p:cxnSp>
        <p:nvCxnSpPr>
          <p:cNvPr id="14" name="Straight Arrow Connector 13"/>
          <p:cNvCxnSpPr>
            <a:cxnSpLocks/>
          </p:cNvCxnSpPr>
          <p:nvPr/>
        </p:nvCxnSpPr>
        <p:spPr>
          <a:xfrm flipH="1">
            <a:off x="1482330" y="3200401"/>
            <a:ext cx="4613670" cy="1540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7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0"/>
                                        </p:tgtEl>
                                        <p:attrNameLst>
                                          <p:attrName>style.visibility</p:attrName>
                                        </p:attrNameLst>
                                      </p:cBhvr>
                                      <p:to>
                                        <p:strVal val="hidden"/>
                                      </p:to>
                                    </p:set>
                                  </p:childTnLst>
                                </p:cTn>
                              </p:par>
                              <p:par>
                                <p:cTn id="17" presetID="1" presetClass="exit" presetSubtype="0" fill="hold" grpId="2"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Model Assessment (Graphical)</a:t>
            </a:r>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52600"/>
            <a:ext cx="5791200" cy="409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8800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47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Derivation of Log-Log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90845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3"/>
              <p:cNvSpPr txBox="1">
                <a:spLocks/>
              </p:cNvSpPr>
              <p:nvPr/>
            </p:nvSpPr>
            <p:spPr>
              <a:xfrm>
                <a:off x="643300" y="2965435"/>
                <a:ext cx="10972800" cy="333013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smtClean="0">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0</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sup>
                          </m:sSup>
                        </m:num>
                        <m:den>
                          <m:sSup>
                            <m:sSupPr>
                              <m:ctrlPr>
                                <a:rPr lang="en-US" sz="1400" i="1">
                                  <a:latin typeface="Cambria Math" panose="02040503050406030204" pitchFamily="18" charset="0"/>
                                </a:rPr>
                              </m:ctrlPr>
                            </m:sSupPr>
                            <m:e>
                              <m:r>
                                <a:rPr lang="en-US" sz="1400">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0</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sup>
                          </m:sSup>
                        </m:den>
                      </m:f>
                      <m:r>
                        <a:rPr lang="en-US" sz="140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0</m:t>
                                  </m:r>
                                </m:sub>
                              </m:sSub>
                            </m:sup>
                          </m:sSup>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sup>
                          </m:sSup>
                        </m:num>
                        <m:den>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0</m:t>
                                  </m:r>
                                </m:sub>
                              </m:sSub>
                            </m:sup>
                          </m:sSup>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sup>
                          </m:sSup>
                        </m:den>
                      </m:f>
                    </m:oMath>
                  </m:oMathPara>
                </a14:m>
                <a:endParaRPr lang="en-US" sz="1400" dirty="0"/>
              </a:p>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sup>
                          </m:sSup>
                        </m:num>
                        <m:den>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sup>
                          </m:sSup>
                        </m:den>
                      </m:f>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r>
                                <a:rPr lang="en-US" sz="1400">
                                  <a:latin typeface="Cambria Math" panose="02040503050406030204" pitchFamily="18" charset="0"/>
                                </a:rPr>
                                <m:t>−</m:t>
                              </m:r>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sup>
                      </m:sSup>
                    </m:oMath>
                  </m:oMathPara>
                </a14:m>
                <a:endParaRPr lang="en-US" sz="1400" dirty="0"/>
              </a:p>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d>
                            <m:dPr>
                              <m:begChr m:val="["/>
                              <m:endChr m:val="]"/>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r>
                                <a:rPr lang="en-US" sz="1400">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sup>
                      </m:sSup>
                    </m:oMath>
                  </m:oMathPara>
                </a14:m>
                <a:endParaRPr lang="en-US" sz="1400" dirty="0"/>
              </a:p>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d>
                            <m:dPr>
                              <m:begChr m:val="["/>
                              <m:endChr m:val="]"/>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f>
                                        <m:fPr>
                                          <m:type m:val="lin"/>
                                          <m:ctrlPr>
                                            <a:rPr lang="en-US" sz="1400" i="1">
                                              <a:latin typeface="Cambria Math" panose="02040503050406030204" pitchFamily="18" charset="0"/>
                                            </a:rPr>
                                          </m:ctrlPr>
                                        </m:fPr>
                                        <m:num>
                                          <m:r>
                                            <a:rPr lang="en-US" sz="1400">
                                              <a:latin typeface="Cambria Math" panose="02040503050406030204" pitchFamily="18" charset="0"/>
                                            </a:rPr>
                                            <m:t>2</m:t>
                                          </m:r>
                                          <m:r>
                                            <a:rPr lang="en-US" sz="1400">
                                              <a:latin typeface="Cambria Math" panose="02040503050406030204" pitchFamily="18" charset="0"/>
                                            </a:rPr>
                                            <m:t>𝑋</m:t>
                                          </m:r>
                                        </m:num>
                                        <m:den>
                                          <m:r>
                                            <a:rPr lang="en-US" sz="1400">
                                              <a:latin typeface="Cambria Math" panose="02040503050406030204" pitchFamily="18" charset="0"/>
                                            </a:rPr>
                                            <m:t>𝑋</m:t>
                                          </m:r>
                                        </m:den>
                                      </m:f>
                                    </m:e>
                                  </m:d>
                                </m:e>
                              </m:func>
                            </m:e>
                          </m:d>
                        </m:sup>
                      </m:sSup>
                    </m:oMath>
                  </m:oMathPara>
                </a14:m>
                <a:endParaRPr lang="en-US" sz="1400" dirty="0"/>
              </a:p>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𝑒</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e>
                              </m:d>
                            </m:e>
                          </m:func>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𝑒</m:t>
                          </m:r>
                        </m:e>
                        <m:sup>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a:latin typeface="Cambria Math" panose="02040503050406030204" pitchFamily="18" charset="0"/>
                                        </a:rPr>
                                        <m:t>2</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sup>
                                  </m:sSup>
                                </m:e>
                              </m:d>
                            </m:e>
                          </m:func>
                        </m:sup>
                      </m:sSup>
                    </m:oMath>
                  </m:oMathPara>
                </a14:m>
                <a:endParaRPr lang="en-US" sz="1400" dirty="0"/>
              </a:p>
              <a:p>
                <a:pPr marL="0" indent="0">
                  <a:buFont typeface="Arial" charset="0"/>
                  <a:buNone/>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2</m:t>
                                      </m:r>
                                      <m:r>
                                        <a:rPr lang="en-US" sz="1400">
                                          <a:latin typeface="Cambria Math" panose="02040503050406030204" pitchFamily="18" charset="0"/>
                                        </a:rPr>
                                        <m:t>𝑋</m:t>
                                      </m:r>
                                    </m:e>
                                  </m:d>
                                </m:e>
                              </m:func>
                            </m:e>
                          </m:d>
                        </m:num>
                        <m:den>
                          <m:r>
                            <a:rPr lang="en-US" sz="140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a:latin typeface="Cambria Math" panose="02040503050406030204" pitchFamily="18" charset="0"/>
                                        </a:rPr>
                                        <m:t>𝑋</m:t>
                                      </m:r>
                                    </m:e>
                                  </m:d>
                                </m:e>
                              </m:func>
                            </m:e>
                          </m:d>
                        </m:den>
                      </m:f>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a:latin typeface="Cambria Math" panose="02040503050406030204" pitchFamily="18" charset="0"/>
                            </a:rPr>
                            <m:t>2</m:t>
                          </m:r>
                        </m:e>
                        <m:sup>
                          <m:sSub>
                            <m:sSubPr>
                              <m:ctrlPr>
                                <a:rPr lang="en-US" sz="1400" i="1">
                                  <a:latin typeface="Cambria Math" panose="02040503050406030204" pitchFamily="18" charset="0"/>
                                </a:rPr>
                              </m:ctrlPr>
                            </m:sSubPr>
                            <m:e>
                              <m:r>
                                <a:rPr lang="en-US" sz="1400">
                                  <a:latin typeface="Cambria Math" panose="02040503050406030204" pitchFamily="18" charset="0"/>
                                </a:rPr>
                                <m:t>𝛽</m:t>
                              </m:r>
                            </m:e>
                            <m:sub>
                              <m:r>
                                <a:rPr lang="en-US" sz="1400">
                                  <a:latin typeface="Cambria Math" panose="02040503050406030204" pitchFamily="18" charset="0"/>
                                </a:rPr>
                                <m:t>1</m:t>
                              </m:r>
                            </m:sub>
                          </m:sSub>
                        </m:sup>
                      </m:sSup>
                    </m:oMath>
                  </m:oMathPara>
                </a14:m>
                <a:endParaRPr lang="en-US" sz="1400" dirty="0"/>
              </a:p>
              <a:p>
                <a:pPr marL="0" indent="0">
                  <a:buNone/>
                </a:pPr>
                <a:r>
                  <a:rPr lang="en-US" sz="1800" b="1" dirty="0"/>
                  <a:t>I</a:t>
                </a:r>
                <a:r>
                  <a:rPr lang="en-US" sz="1600" b="1" dirty="0"/>
                  <a:t>nterpretation: A doubling of X is associated with a </a:t>
                </a:r>
                <a14:m>
                  <m:oMath xmlns:m="http://schemas.openxmlformats.org/officeDocument/2006/math">
                    <m:sSup>
                      <m:sSupPr>
                        <m:ctrlPr>
                          <a:rPr lang="en-US" sz="1600" b="1" i="1">
                            <a:latin typeface="Cambria Math" panose="02040503050406030204" pitchFamily="18" charset="0"/>
                            <a:ea typeface="Cambria Math"/>
                          </a:rPr>
                        </m:ctrlPr>
                      </m:sSupPr>
                      <m:e>
                        <m:r>
                          <a:rPr lang="en-US" sz="1600" b="1" i="1">
                            <a:latin typeface="Cambria Math" charset="0"/>
                            <a:ea typeface="Cambria Math"/>
                          </a:rPr>
                          <m:t>𝟐</m:t>
                        </m:r>
                      </m:e>
                      <m:sup>
                        <m:sSub>
                          <m:sSubPr>
                            <m:ctrlPr>
                              <a:rPr lang="en-US" sz="1600" b="1" i="1">
                                <a:latin typeface="Cambria Math" panose="02040503050406030204" pitchFamily="18" charset="0"/>
                                <a:ea typeface="Cambria Math"/>
                              </a:rPr>
                            </m:ctrlPr>
                          </m:sSubPr>
                          <m:e>
                            <m:r>
                              <a:rPr lang="en-US" sz="1600" b="1" i="1">
                                <a:latin typeface="Cambria Math"/>
                                <a:ea typeface="Cambria Math"/>
                              </a:rPr>
                              <m:t>𝜷</m:t>
                            </m:r>
                          </m:e>
                          <m:sub>
                            <m:r>
                              <a:rPr lang="en-US" sz="1600" b="1" i="1">
                                <a:latin typeface="Cambria Math"/>
                                <a:ea typeface="Cambria Math"/>
                              </a:rPr>
                              <m:t>𝟏</m:t>
                            </m:r>
                          </m:sub>
                        </m:sSub>
                      </m:sup>
                    </m:sSup>
                  </m:oMath>
                </a14:m>
                <a:r>
                  <a:rPr lang="en-US" sz="1600" b="1" dirty="0"/>
                  <a:t> multiplicative increase in the median of Y. (This will be the case regardless of the base on the log function.)</a:t>
                </a:r>
                <a:endParaRPr lang="en-US" sz="1400" b="1" dirty="0"/>
              </a:p>
            </p:txBody>
          </p:sp>
        </mc:Choice>
        <mc:Fallback xmlns="">
          <p:sp>
            <p:nvSpPr>
              <p:cNvPr id="26" name="Content Placeholder 3"/>
              <p:cNvSpPr txBox="1">
                <a:spLocks noRot="1" noChangeAspect="1" noMove="1" noResize="1" noEditPoints="1" noAdjustHandles="1" noChangeArrowheads="1" noChangeShapeType="1" noTextEdit="1"/>
              </p:cNvSpPr>
              <p:nvPr/>
            </p:nvSpPr>
            <p:spPr>
              <a:xfrm>
                <a:off x="643300" y="2965435"/>
                <a:ext cx="10972800" cy="3330137"/>
              </a:xfrm>
              <a:prstGeom prst="rect">
                <a:avLst/>
              </a:prstGeom>
              <a:blipFill>
                <a:blip r:embed="rId2"/>
                <a:stretch>
                  <a:fillRect l="-500" b="-6033"/>
                </a:stretch>
              </a:blipFill>
            </p:spPr>
            <p:txBody>
              <a:bodyPr/>
              <a:lstStyle/>
              <a:p>
                <a:r>
                  <a:rPr lang="en-US">
                    <a:noFill/>
                  </a:rPr>
                  <a:t> </a:t>
                </a:r>
              </a:p>
            </p:txBody>
          </p:sp>
        </mc:Fallback>
      </mc:AlternateContent>
      <p:sp>
        <p:nvSpPr>
          <p:cNvPr id="28674" name="Title 1"/>
          <p:cNvSpPr>
            <a:spLocks noGrp="1"/>
          </p:cNvSpPr>
          <p:nvPr>
            <p:ph type="title"/>
          </p:nvPr>
        </p:nvSpPr>
        <p:spPr/>
        <p:txBody>
          <a:bodyPr/>
          <a:lstStyle/>
          <a:p>
            <a:r>
              <a:rPr lang="en-US" altLang="en-US" dirty="0"/>
              <a:t>Interpretation Log-Log Model</a:t>
            </a:r>
          </a:p>
        </p:txBody>
      </p:sp>
      <p:cxnSp>
        <p:nvCxnSpPr>
          <p:cNvPr id="4" name="Straight Connector 3">
            <a:extLst>
              <a:ext uri="{FF2B5EF4-FFF2-40B4-BE49-F238E27FC236}">
                <a16:creationId xmlns:a16="http://schemas.microsoft.com/office/drawing/2014/main" id="{31D16548-B31F-4C3F-AFAC-00F5D0247533}"/>
              </a:ext>
            </a:extLst>
          </p:cNvPr>
          <p:cNvCxnSpPr/>
          <p:nvPr/>
        </p:nvCxnSpPr>
        <p:spPr>
          <a:xfrm flipV="1">
            <a:off x="3810000" y="29718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63FDFC-F864-470D-B61F-97271561E060}"/>
              </a:ext>
            </a:extLst>
          </p:cNvPr>
          <p:cNvCxnSpPr/>
          <p:nvPr/>
        </p:nvCxnSpPr>
        <p:spPr>
          <a:xfrm flipV="1">
            <a:off x="3810000" y="32004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586ADD-1E3C-44B2-8B27-DE6215277E30}"/>
              </a:ext>
            </a:extLst>
          </p:cNvPr>
          <p:cNvCxnSpPr/>
          <p:nvPr/>
        </p:nvCxnSpPr>
        <p:spPr>
          <a:xfrm flipV="1">
            <a:off x="3048000" y="44196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BECFDA-194C-4344-B625-C0276B682475}"/>
              </a:ext>
            </a:extLst>
          </p:cNvPr>
          <p:cNvCxnSpPr/>
          <p:nvPr/>
        </p:nvCxnSpPr>
        <p:spPr>
          <a:xfrm flipV="1">
            <a:off x="3200400" y="44196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3D0BEC-9B75-498C-A08D-D5A783709A15}"/>
                  </a:ext>
                </a:extLst>
              </p:cNvPr>
              <p:cNvSpPr txBox="1"/>
              <p:nvPr/>
            </p:nvSpPr>
            <p:spPr>
              <a:xfrm>
                <a:off x="609599" y="2161170"/>
                <a:ext cx="3036088" cy="34605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e>
                              </m:d>
                            </m:e>
                          </m:func>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sup>
                      </m:sSup>
                    </m:oMath>
                  </m:oMathPara>
                </a14:m>
                <a:endParaRPr lang="en-US" sz="1400" dirty="0"/>
              </a:p>
            </p:txBody>
          </p:sp>
        </mc:Choice>
        <mc:Fallback xmlns="">
          <p:sp>
            <p:nvSpPr>
              <p:cNvPr id="5" name="TextBox 4">
                <a:extLst>
                  <a:ext uri="{FF2B5EF4-FFF2-40B4-BE49-F238E27FC236}">
                    <a16:creationId xmlns:a16="http://schemas.microsoft.com/office/drawing/2014/main" id="{863D0BEC-9B75-498C-A08D-D5A783709A15}"/>
                  </a:ext>
                </a:extLst>
              </p:cNvPr>
              <p:cNvSpPr txBox="1">
                <a:spLocks noRot="1" noChangeAspect="1" noMove="1" noResize="1" noEditPoints="1" noAdjustHandles="1" noChangeArrowheads="1" noChangeShapeType="1" noTextEdit="1"/>
              </p:cNvSpPr>
              <p:nvPr/>
            </p:nvSpPr>
            <p:spPr>
              <a:xfrm>
                <a:off x="609599" y="2161170"/>
                <a:ext cx="3036088" cy="346057"/>
              </a:xfrm>
              <a:prstGeom prst="rect">
                <a:avLst/>
              </a:prstGeom>
              <a:blipFill>
                <a:blip r:embed="rId3"/>
                <a:stretch>
                  <a:fillRect l="-201"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558DF8-7F6F-4C2C-964C-1E5E29E30FD3}"/>
                  </a:ext>
                </a:extLst>
              </p:cNvPr>
              <p:cNvSpPr txBox="1"/>
              <p:nvPr/>
            </p:nvSpPr>
            <p:spPr>
              <a:xfrm>
                <a:off x="609599" y="1848469"/>
                <a:ext cx="3231397" cy="243143"/>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oMath>
                  </m:oMathPara>
                </a14:m>
                <a:endParaRPr lang="en-US" sz="1400" dirty="0"/>
              </a:p>
            </p:txBody>
          </p:sp>
        </mc:Choice>
        <mc:Fallback xmlns="">
          <p:sp>
            <p:nvSpPr>
              <p:cNvPr id="27" name="TextBox 26">
                <a:extLst>
                  <a:ext uri="{FF2B5EF4-FFF2-40B4-BE49-F238E27FC236}">
                    <a16:creationId xmlns:a16="http://schemas.microsoft.com/office/drawing/2014/main" id="{9D558DF8-7F6F-4C2C-964C-1E5E29E30FD3}"/>
                  </a:ext>
                </a:extLst>
              </p:cNvPr>
              <p:cNvSpPr txBox="1">
                <a:spLocks noRot="1" noChangeAspect="1" noMove="1" noResize="1" noEditPoints="1" noAdjustHandles="1" noChangeArrowheads="1" noChangeShapeType="1" noTextEdit="1"/>
              </p:cNvSpPr>
              <p:nvPr/>
            </p:nvSpPr>
            <p:spPr>
              <a:xfrm>
                <a:off x="609599" y="1848469"/>
                <a:ext cx="3231397" cy="243143"/>
              </a:xfrm>
              <a:prstGeom prst="rect">
                <a:avLst/>
              </a:prstGeom>
              <a:blipFill>
                <a:blip r:embed="rId4"/>
                <a:stretch>
                  <a:fillRect l="-113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B02C380-F646-4FEB-959E-0A62B8EBAC9C}"/>
                  </a:ext>
                </a:extLst>
              </p:cNvPr>
              <p:cNvSpPr txBox="1"/>
              <p:nvPr/>
            </p:nvSpPr>
            <p:spPr>
              <a:xfrm>
                <a:off x="609600" y="1571420"/>
                <a:ext cx="2734210" cy="21544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𝜇</m:t>
                      </m:r>
                      <m:d>
                        <m:dPr>
                          <m:begChr m:val="{"/>
                          <m:endChr m:val="}"/>
                          <m:ctrlPr>
                            <a:rPr lang="en-US" sz="1400" i="1">
                              <a:latin typeface="Cambria Math" panose="02040503050406030204" pitchFamily="18" charset="0"/>
                              <a:ea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𝑌</m:t>
                                  </m:r>
                                </m:e>
                              </m:d>
                            </m:e>
                          </m:func>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oMath>
                  </m:oMathPara>
                </a14:m>
                <a:endParaRPr lang="en-US" sz="1400" dirty="0"/>
              </a:p>
            </p:txBody>
          </p:sp>
        </mc:Choice>
        <mc:Fallback xmlns="">
          <p:sp>
            <p:nvSpPr>
              <p:cNvPr id="28" name="TextBox 27">
                <a:extLst>
                  <a:ext uri="{FF2B5EF4-FFF2-40B4-BE49-F238E27FC236}">
                    <a16:creationId xmlns:a16="http://schemas.microsoft.com/office/drawing/2014/main" id="{AB02C380-F646-4FEB-959E-0A62B8EBAC9C}"/>
                  </a:ext>
                </a:extLst>
              </p:cNvPr>
              <p:cNvSpPr txBox="1">
                <a:spLocks noRot="1" noChangeAspect="1" noMove="1" noResize="1" noEditPoints="1" noAdjustHandles="1" noChangeArrowheads="1" noChangeShapeType="1" noTextEdit="1"/>
              </p:cNvSpPr>
              <p:nvPr/>
            </p:nvSpPr>
            <p:spPr>
              <a:xfrm>
                <a:off x="609600" y="1571420"/>
                <a:ext cx="2734210" cy="215444"/>
              </a:xfrm>
              <a:prstGeom prst="rect">
                <a:avLst/>
              </a:prstGeom>
              <a:blipFill>
                <a:blip r:embed="rId5"/>
                <a:stretch>
                  <a:fillRect l="-89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135200-D665-49D3-929B-64B5DB5DF4DA}"/>
                  </a:ext>
                </a:extLst>
              </p:cNvPr>
              <p:cNvSpPr txBox="1"/>
              <p:nvPr/>
            </p:nvSpPr>
            <p:spPr>
              <a:xfrm>
                <a:off x="4046407" y="1875916"/>
                <a:ext cx="2651431" cy="622030"/>
              </a:xfrm>
              <a:prstGeom prst="rect">
                <a:avLst/>
              </a:prstGeom>
              <a:noFill/>
            </p:spPr>
            <p:txBody>
              <a:bodyPr wrap="none" lIns="0" tIns="0" rIns="0" bIns="0" rtlCol="0">
                <a:noAutofit/>
              </a:bodyPr>
              <a:lstStyle/>
              <a:p>
                <a:r>
                  <a:rPr lang="en-US" sz="1400" dirty="0"/>
                  <a:t>*</a:t>
                </a:r>
                <a14:m>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d>
                          </m:e>
                        </m:d>
                      </m:e>
                    </m:func>
                    <m:r>
                      <a:rPr lang="en-US" sz="1400" i="1">
                        <a:latin typeface="Cambria Math" panose="02040503050406030204" pitchFamily="18" charset="0"/>
                      </a:rPr>
                      <m:t>=</m:t>
                    </m:r>
                    <m:r>
                      <a:rPr lang="en-US" sz="1400" i="1">
                        <a:latin typeface="Cambria Math" panose="02040503050406030204" pitchFamily="18" charset="0"/>
                      </a:rPr>
                      <m:t>𝑚𝑒𝑎𝑛</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𝑌</m:t>
                                </m:r>
                              </m:e>
                            </m:d>
                          </m:e>
                        </m:func>
                      </m:e>
                    </m:d>
                  </m:oMath>
                </a14:m>
                <a:endParaRPr lang="en-US" sz="1400" dirty="0"/>
              </a:p>
              <a:p>
                <a:pPr>
                  <a:spcBef>
                    <a:spcPts val="1200"/>
                  </a:spcBef>
                </a:pPr>
                <a:r>
                  <a:rPr lang="en-US" sz="1400" dirty="0"/>
                  <a:t>*</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func>
                          <m:funcPr>
                            <m:ctrlPr>
                              <a:rPr lang="en-US" sz="1400" i="1">
                                <a:latin typeface="Cambria Math" panose="02040503050406030204" pitchFamily="18" charset="0"/>
                              </a:rPr>
                            </m:ctrlPr>
                          </m:funcPr>
                          <m:fName>
                            <m:sSub>
                              <m:sSubPr>
                                <m:ctrlPr>
                                  <a:rPr lang="en-US" sz="1400" i="1">
                                    <a:latin typeface="Cambria Math" panose="02040503050406030204" pitchFamily="18" charset="0"/>
                                  </a:rPr>
                                </m:ctrlPr>
                              </m:sSubPr>
                              <m:e>
                                <m:r>
                                  <m:rPr>
                                    <m:sty m:val="p"/>
                                  </m:rPr>
                                  <a:rPr lang="en-US" sz="1400">
                                    <a:latin typeface="Cambria Math" panose="02040503050406030204" pitchFamily="18" charset="0"/>
                                  </a:rPr>
                                  <m:t>log</m:t>
                                </m:r>
                              </m:e>
                              <m:sub>
                                <m:r>
                                  <a:rPr lang="en-US" sz="1400" i="1">
                                    <a:latin typeface="Cambria Math" panose="02040503050406030204" pitchFamily="18" charset="0"/>
                                  </a:rPr>
                                  <m:t>𝑎</m:t>
                                </m:r>
                              </m:sub>
                            </m:sSub>
                          </m:fName>
                          <m:e>
                            <m:r>
                              <a:rPr lang="en-US" sz="1400" i="1">
                                <a:latin typeface="Cambria Math" panose="02040503050406030204" pitchFamily="18" charset="0"/>
                              </a:rPr>
                              <m:t>𝑦</m:t>
                            </m:r>
                          </m:e>
                        </m:func>
                      </m:sup>
                    </m:sSup>
                    <m:r>
                      <a:rPr lang="en-US" sz="1400" i="1">
                        <a:latin typeface="Cambria Math" panose="02040503050406030204" pitchFamily="18" charset="0"/>
                      </a:rPr>
                      <m:t>=</m:t>
                    </m:r>
                    <m:r>
                      <a:rPr lang="en-US" sz="1400" i="1">
                        <a:latin typeface="Cambria Math" panose="02040503050406030204" pitchFamily="18" charset="0"/>
                      </a:rPr>
                      <m:t>𝑦</m:t>
                    </m:r>
                  </m:oMath>
                </a14:m>
                <a:r>
                  <a:rPr lang="en-US" sz="1400" dirty="0"/>
                  <a:t> for any </a:t>
                </a:r>
                <a14:m>
                  <m:oMath xmlns:m="http://schemas.openxmlformats.org/officeDocument/2006/math">
                    <m:r>
                      <a:rPr lang="en-US" sz="1400" i="1">
                        <a:latin typeface="Cambria Math" panose="02040503050406030204" pitchFamily="18" charset="0"/>
                      </a:rPr>
                      <m:t>𝑎</m:t>
                    </m:r>
                    <m:r>
                      <a:rPr lang="en-US" sz="1400" i="1">
                        <a:latin typeface="Cambria Math" panose="02040503050406030204" pitchFamily="18" charset="0"/>
                      </a:rPr>
                      <m:t>&gt;0</m:t>
                    </m:r>
                  </m:oMath>
                </a14:m>
                <a:endParaRPr lang="en-US" sz="1400" dirty="0"/>
              </a:p>
            </p:txBody>
          </p:sp>
        </mc:Choice>
        <mc:Fallback xmlns="">
          <p:sp>
            <p:nvSpPr>
              <p:cNvPr id="6" name="TextBox 5">
                <a:extLst>
                  <a:ext uri="{FF2B5EF4-FFF2-40B4-BE49-F238E27FC236}">
                    <a16:creationId xmlns:a16="http://schemas.microsoft.com/office/drawing/2014/main" id="{DF135200-D665-49D3-929B-64B5DB5DF4DA}"/>
                  </a:ext>
                </a:extLst>
              </p:cNvPr>
              <p:cNvSpPr txBox="1">
                <a:spLocks noRot="1" noChangeAspect="1" noMove="1" noResize="1" noEditPoints="1" noAdjustHandles="1" noChangeArrowheads="1" noChangeShapeType="1" noTextEdit="1"/>
              </p:cNvSpPr>
              <p:nvPr/>
            </p:nvSpPr>
            <p:spPr>
              <a:xfrm>
                <a:off x="4046407" y="1875916"/>
                <a:ext cx="2651431" cy="622030"/>
              </a:xfrm>
              <a:prstGeom prst="rect">
                <a:avLst/>
              </a:prstGeom>
              <a:blipFill>
                <a:blip r:embed="rId6"/>
                <a:stretch>
                  <a:fillRect l="-4138" t="-784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1E00E77-B7A9-49E3-8E29-9B739AA085A8}"/>
                  </a:ext>
                </a:extLst>
              </p:cNvPr>
              <p:cNvSpPr/>
              <p:nvPr/>
            </p:nvSpPr>
            <p:spPr>
              <a:xfrm>
                <a:off x="609600" y="2577124"/>
                <a:ext cx="2948308" cy="322589"/>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sup>
                      </m:sSup>
                    </m:oMath>
                  </m:oMathPara>
                </a14:m>
                <a:endParaRPr lang="en-US" sz="1400" dirty="0"/>
              </a:p>
            </p:txBody>
          </p:sp>
        </mc:Choice>
        <mc:Fallback xmlns="">
          <p:sp>
            <p:nvSpPr>
              <p:cNvPr id="29" name="Rectangle 28">
                <a:extLst>
                  <a:ext uri="{FF2B5EF4-FFF2-40B4-BE49-F238E27FC236}">
                    <a16:creationId xmlns:a16="http://schemas.microsoft.com/office/drawing/2014/main" id="{11E00E77-B7A9-49E3-8E29-9B739AA085A8}"/>
                  </a:ext>
                </a:extLst>
              </p:cNvPr>
              <p:cNvSpPr>
                <a:spLocks noRot="1" noChangeAspect="1" noMove="1" noResize="1" noEditPoints="1" noAdjustHandles="1" noChangeArrowheads="1" noChangeShapeType="1" noTextEdit="1"/>
              </p:cNvSpPr>
              <p:nvPr/>
            </p:nvSpPr>
            <p:spPr>
              <a:xfrm>
                <a:off x="609600" y="2577124"/>
                <a:ext cx="2948308" cy="322589"/>
              </a:xfrm>
              <a:prstGeom prst="rect">
                <a:avLst/>
              </a:prstGeom>
              <a:blipFill>
                <a:blip r:embed="rId7"/>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EBF9D02-B79A-454E-B91A-D0EE1F3E4EE9}"/>
                  </a:ext>
                </a:extLst>
              </p:cNvPr>
              <p:cNvSpPr/>
              <p:nvPr/>
            </p:nvSpPr>
            <p:spPr>
              <a:xfrm>
                <a:off x="3610987" y="2579991"/>
                <a:ext cx="3421193" cy="322589"/>
              </a:xfrm>
              <a:prstGeom prst="rect">
                <a:avLst/>
              </a:prstGeom>
            </p:spPr>
            <p:txBody>
              <a:bodyPr wrap="none">
                <a:noAutofit/>
              </a:bodyPr>
              <a:lstStyle/>
              <a:p>
                <a:r>
                  <a:rPr lang="en-US" sz="1400" dirty="0"/>
                  <a:t>and </a:t>
                </a:r>
                <a14:m>
                  <m:oMath xmlns:m="http://schemas.openxmlformats.org/officeDocument/2006/math">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2</m:t>
                                </m:r>
                                <m:r>
                                  <a:rPr lang="en-US" sz="1400" i="1">
                                    <a:latin typeface="Cambria Math" panose="02040503050406030204" pitchFamily="18" charset="0"/>
                                  </a:rPr>
                                  <m:t>𝑋</m:t>
                                </m:r>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2</m:t>
                                    </m:r>
                                    <m:r>
                                      <a:rPr lang="en-US" sz="1400" i="1">
                                        <a:latin typeface="Cambria Math" panose="02040503050406030204" pitchFamily="18" charset="0"/>
                                      </a:rPr>
                                      <m:t>𝑋</m:t>
                                    </m:r>
                                  </m:e>
                                </m:d>
                              </m:e>
                            </m:func>
                          </m:e>
                        </m:d>
                      </m:sup>
                    </m:sSup>
                  </m:oMath>
                </a14:m>
                <a:endParaRPr lang="en-US" sz="1400" dirty="0"/>
              </a:p>
            </p:txBody>
          </p:sp>
        </mc:Choice>
        <mc:Fallback xmlns="">
          <p:sp>
            <p:nvSpPr>
              <p:cNvPr id="31" name="Rectangle 30">
                <a:extLst>
                  <a:ext uri="{FF2B5EF4-FFF2-40B4-BE49-F238E27FC236}">
                    <a16:creationId xmlns:a16="http://schemas.microsoft.com/office/drawing/2014/main" id="{CEBF9D02-B79A-454E-B91A-D0EE1F3E4EE9}"/>
                  </a:ext>
                </a:extLst>
              </p:cNvPr>
              <p:cNvSpPr>
                <a:spLocks noRot="1" noChangeAspect="1" noMove="1" noResize="1" noEditPoints="1" noAdjustHandles="1" noChangeArrowheads="1" noChangeShapeType="1" noTextEdit="1"/>
              </p:cNvSpPr>
              <p:nvPr/>
            </p:nvSpPr>
            <p:spPr>
              <a:xfrm>
                <a:off x="3610987" y="2579991"/>
                <a:ext cx="3421193" cy="322589"/>
              </a:xfrm>
              <a:prstGeom prst="rect">
                <a:avLst/>
              </a:prstGeom>
              <a:blipFill>
                <a:blip r:embed="rId8"/>
                <a:stretch>
                  <a:fillRect l="-534"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09600" y="6454230"/>
                <a:ext cx="7848600" cy="276999"/>
              </a:xfrm>
              <a:prstGeom prst="rect">
                <a:avLst/>
              </a:prstGeom>
            </p:spPr>
            <p:txBody>
              <a:bodyPr wrap="square" anchor="b">
                <a:noAutofit/>
              </a:bodyPr>
              <a:lstStyle/>
              <a:p>
                <a:r>
                  <a:rPr lang="en-US" sz="1200" dirty="0">
                    <a:solidFill>
                      <a:srgbClr val="6C6C6C"/>
                    </a:solidFill>
                    <a:ea typeface="Cambria Math"/>
                  </a:rPr>
                  <a:t>** Note: We use a base of 2 for </a:t>
                </a:r>
                <a14:m>
                  <m:oMath xmlns:m="http://schemas.openxmlformats.org/officeDocument/2006/math">
                    <m:sSup>
                      <m:sSupPr>
                        <m:ctrlPr>
                          <a:rPr lang="en-US" sz="1200" i="1">
                            <a:latin typeface="Cambria Math" panose="02040503050406030204" pitchFamily="18" charset="0"/>
                            <a:ea typeface="Cambria Math"/>
                          </a:rPr>
                        </m:ctrlPr>
                      </m:sSupPr>
                      <m:e>
                        <m:r>
                          <a:rPr lang="en-US" sz="1200" i="1">
                            <a:latin typeface="Cambria Math" panose="02040503050406030204" pitchFamily="18" charset="0"/>
                            <a:ea typeface="Cambria Math"/>
                          </a:rPr>
                          <m:t>2</m:t>
                        </m:r>
                      </m:e>
                      <m:sup>
                        <m:sSub>
                          <m:sSubPr>
                            <m:ctrlPr>
                              <a:rPr lang="en-US" sz="1200" i="1">
                                <a:latin typeface="Cambria Math" panose="02040503050406030204" pitchFamily="18" charset="0"/>
                                <a:ea typeface="Cambria Math"/>
                              </a:rPr>
                            </m:ctrlPr>
                          </m:sSubPr>
                          <m:e>
                            <m:r>
                              <a:rPr lang="en-US" sz="1200" i="1">
                                <a:latin typeface="Cambria Math"/>
                                <a:ea typeface="Cambria Math"/>
                              </a:rPr>
                              <m:t>𝛽</m:t>
                            </m:r>
                          </m:e>
                          <m:sub>
                            <m:r>
                              <a:rPr lang="en-US" sz="1200" i="1">
                                <a:latin typeface="Cambria Math"/>
                                <a:ea typeface="Cambria Math"/>
                              </a:rPr>
                              <m:t>1</m:t>
                            </m:r>
                          </m:sub>
                        </m:sSub>
                      </m:sup>
                    </m:sSup>
                  </m:oMath>
                </a14:m>
                <a:r>
                  <a:rPr lang="en-US" sz="1200" dirty="0">
                    <a:solidFill>
                      <a:srgbClr val="6C6C6C"/>
                    </a:solidFill>
                    <a:ea typeface="Cambria Math"/>
                  </a:rPr>
                  <a:t> because the x value was doubled. Any base on the log could be used.</a:t>
                </a:r>
              </a:p>
            </p:txBody>
          </p:sp>
        </mc:Choice>
        <mc:Fallback xmlns="">
          <p:sp>
            <p:nvSpPr>
              <p:cNvPr id="30" name="Rectangle 29"/>
              <p:cNvSpPr>
                <a:spLocks noRot="1" noChangeAspect="1" noMove="1" noResize="1" noEditPoints="1" noAdjustHandles="1" noChangeArrowheads="1" noChangeShapeType="1" noTextEdit="1"/>
              </p:cNvSpPr>
              <p:nvPr/>
            </p:nvSpPr>
            <p:spPr>
              <a:xfrm>
                <a:off x="609600" y="6454230"/>
                <a:ext cx="7848600" cy="276999"/>
              </a:xfrm>
              <a:prstGeom prst="rect">
                <a:avLst/>
              </a:prstGeom>
              <a:blipFill>
                <a:blip r:embed="rId9"/>
                <a:stretch>
                  <a:fillRect t="-4762" b="-19048"/>
                </a:stretch>
              </a:blipFill>
            </p:spPr>
            <p:txBody>
              <a:bodyPr/>
              <a:lstStyle/>
              <a:p>
                <a:r>
                  <a:rPr lang="en-US">
                    <a:noFill/>
                  </a:rPr>
                  <a:t> </a:t>
                </a:r>
              </a:p>
            </p:txBody>
          </p:sp>
        </mc:Fallback>
      </mc:AlternateContent>
    </p:spTree>
    <p:extLst>
      <p:ext uri="{BB962C8B-B14F-4D97-AF65-F5344CB8AC3E}">
        <p14:creationId xmlns:p14="http://schemas.microsoft.com/office/powerpoint/2010/main" val="2923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p:bldP spid="6" grpId="0"/>
      <p:bldP spid="29" grpId="0"/>
      <p:bldP spid="31"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057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 of Log-Log Transformation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1107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Example </a:t>
            </a:r>
          </a:p>
        </p:txBody>
      </p:sp>
      <p:sp>
        <p:nvSpPr>
          <p:cNvPr id="3" name="Content Placeholder 2"/>
          <p:cNvSpPr>
            <a:spLocks noGrp="1"/>
          </p:cNvSpPr>
          <p:nvPr>
            <p:ph idx="1"/>
          </p:nvPr>
        </p:nvSpPr>
        <p:spPr/>
        <p:txBody>
          <a:bodyPr/>
          <a:lstStyle/>
          <a:p>
            <a:r>
              <a:rPr lang="en-US" altLang="en-US" sz="2400" dirty="0"/>
              <a:t>U.S. presidential election took place on November 7, 2000.</a:t>
            </a:r>
          </a:p>
          <a:p>
            <a:r>
              <a:rPr lang="en-US" altLang="en-US" sz="2400" dirty="0"/>
              <a:t>It call came down to Florida.</a:t>
            </a:r>
          </a:p>
          <a:p>
            <a:r>
              <a:rPr lang="en-US" altLang="en-US" sz="2400" dirty="0"/>
              <a:t>Gore was projected to be the winner.</a:t>
            </a:r>
          </a:p>
          <a:p>
            <a:r>
              <a:rPr lang="en-US" altLang="en-US" sz="2400" dirty="0"/>
              <a:t>Then Bush was projected to be the winner.</a:t>
            </a:r>
          </a:p>
          <a:p>
            <a:r>
              <a:rPr lang="en-US" altLang="en-US" sz="2400" dirty="0"/>
              <a:t>Gore conceded.</a:t>
            </a:r>
          </a:p>
          <a:p>
            <a:r>
              <a:rPr lang="en-US" altLang="en-US" sz="2400" dirty="0"/>
              <a:t>Bush’s lead was cut to only 1,738 votes.</a:t>
            </a:r>
          </a:p>
          <a:p>
            <a:r>
              <a:rPr lang="en-US" altLang="en-US" sz="2400" dirty="0"/>
              <a:t>Gore retracts concession.</a:t>
            </a:r>
          </a:p>
          <a:p>
            <a:r>
              <a:rPr lang="en-US" altLang="en-US" sz="2400" dirty="0"/>
              <a:t>Automatic recount invoked.</a:t>
            </a:r>
          </a:p>
          <a:p>
            <a:r>
              <a:rPr lang="en-US" altLang="en-US" sz="2400" dirty="0"/>
              <a:t>Bush leads by less than 400 votes!</a:t>
            </a:r>
          </a:p>
          <a:p>
            <a:r>
              <a:rPr lang="en-US" altLang="en-US" sz="2400" dirty="0"/>
              <a:t>A strange phenomenon is discovered …</a:t>
            </a:r>
          </a:p>
        </p:txBody>
      </p:sp>
      <p:pic>
        <p:nvPicPr>
          <p:cNvPr id="2" name="Picture 1">
            <a:extLst>
              <a:ext uri="{FF2B5EF4-FFF2-40B4-BE49-F238E27FC236}">
                <a16:creationId xmlns:a16="http://schemas.microsoft.com/office/drawing/2014/main" id="{F5ADCA63-B886-8448-A2D4-B29BD0E1513D}"/>
              </a:ext>
            </a:extLst>
          </p:cNvPr>
          <p:cNvPicPr>
            <a:picLocks noChangeAspect="1"/>
          </p:cNvPicPr>
          <p:nvPr/>
        </p:nvPicPr>
        <p:blipFill>
          <a:blip r:embed="rId3"/>
          <a:stretch>
            <a:fillRect/>
          </a:stretch>
        </p:blipFill>
        <p:spPr>
          <a:xfrm>
            <a:off x="8458200" y="2286000"/>
            <a:ext cx="2819400" cy="3483525"/>
          </a:xfrm>
          <a:prstGeom prst="rect">
            <a:avLst/>
          </a:prstGeom>
        </p:spPr>
      </p:pic>
      <p:pic>
        <p:nvPicPr>
          <p:cNvPr id="4" name="Picture 3">
            <a:extLst>
              <a:ext uri="{FF2B5EF4-FFF2-40B4-BE49-F238E27FC236}">
                <a16:creationId xmlns:a16="http://schemas.microsoft.com/office/drawing/2014/main" id="{8FB0FD2E-5B01-434D-AE24-A9275737D308}"/>
              </a:ext>
            </a:extLst>
          </p:cNvPr>
          <p:cNvPicPr>
            <a:picLocks noChangeAspect="1"/>
          </p:cNvPicPr>
          <p:nvPr/>
        </p:nvPicPr>
        <p:blipFill>
          <a:blip r:embed="rId4"/>
          <a:stretch>
            <a:fillRect/>
          </a:stretch>
        </p:blipFill>
        <p:spPr>
          <a:xfrm>
            <a:off x="8458200" y="2167212"/>
            <a:ext cx="2794000" cy="3721100"/>
          </a:xfrm>
          <a:prstGeom prst="rect">
            <a:avLst/>
          </a:prstGeom>
        </p:spPr>
      </p:pic>
      <p:pic>
        <p:nvPicPr>
          <p:cNvPr id="8" name="Picture 7">
            <a:extLst>
              <a:ext uri="{FF2B5EF4-FFF2-40B4-BE49-F238E27FC236}">
                <a16:creationId xmlns:a16="http://schemas.microsoft.com/office/drawing/2014/main" id="{45A86CFF-7DFA-D642-9894-8A2BA4B48217}"/>
              </a:ext>
            </a:extLst>
          </p:cNvPr>
          <p:cNvPicPr>
            <a:picLocks noChangeAspect="1"/>
          </p:cNvPicPr>
          <p:nvPr/>
        </p:nvPicPr>
        <p:blipFill>
          <a:blip r:embed="rId3"/>
          <a:stretch>
            <a:fillRect/>
          </a:stretch>
        </p:blipFill>
        <p:spPr>
          <a:xfrm>
            <a:off x="9610534" y="2367867"/>
            <a:ext cx="2277302" cy="2813733"/>
          </a:xfrm>
          <a:prstGeom prst="rect">
            <a:avLst/>
          </a:prstGeom>
        </p:spPr>
      </p:pic>
      <p:pic>
        <p:nvPicPr>
          <p:cNvPr id="9" name="Picture 8">
            <a:extLst>
              <a:ext uri="{FF2B5EF4-FFF2-40B4-BE49-F238E27FC236}">
                <a16:creationId xmlns:a16="http://schemas.microsoft.com/office/drawing/2014/main" id="{7058250D-E01B-FA45-9F66-14EB0B7A709A}"/>
              </a:ext>
            </a:extLst>
          </p:cNvPr>
          <p:cNvPicPr>
            <a:picLocks noChangeAspect="1"/>
          </p:cNvPicPr>
          <p:nvPr/>
        </p:nvPicPr>
        <p:blipFill>
          <a:blip r:embed="rId4"/>
          <a:stretch>
            <a:fillRect/>
          </a:stretch>
        </p:blipFill>
        <p:spPr>
          <a:xfrm>
            <a:off x="7135051" y="2367867"/>
            <a:ext cx="2169914" cy="2889930"/>
          </a:xfrm>
          <a:prstGeom prst="rect">
            <a:avLst/>
          </a:prstGeom>
        </p:spPr>
      </p:pic>
    </p:spTree>
    <p:extLst>
      <p:ext uri="{BB962C8B-B14F-4D97-AF65-F5344CB8AC3E}">
        <p14:creationId xmlns:p14="http://schemas.microsoft.com/office/powerpoint/2010/main" val="257407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Palm Beach County</a:t>
            </a:r>
          </a:p>
        </p:txBody>
      </p:sp>
      <p:sp>
        <p:nvSpPr>
          <p:cNvPr id="3" name="Content Placeholder 2"/>
          <p:cNvSpPr>
            <a:spLocks noGrp="1"/>
          </p:cNvSpPr>
          <p:nvPr>
            <p:ph idx="1"/>
          </p:nvPr>
        </p:nvSpPr>
        <p:spPr>
          <a:xfrm>
            <a:off x="609600" y="1600203"/>
            <a:ext cx="10972800" cy="1142997"/>
          </a:xfrm>
        </p:spPr>
        <p:txBody>
          <a:bodyPr/>
          <a:lstStyle/>
          <a:p>
            <a:r>
              <a:rPr lang="en-US" altLang="en-US" sz="2000" dirty="0"/>
              <a:t>In this county, Buchanan had a suspiciously large number of votes.</a:t>
            </a:r>
          </a:p>
          <a:p>
            <a:r>
              <a:rPr lang="en-US" altLang="en-US" sz="2000" dirty="0"/>
              <a:t>On closer inspection, there was also a suspiciously large number of ballots that where thrown out because two “chads” were punched out. (Only one is allowed.)</a:t>
            </a:r>
          </a:p>
        </p:txBody>
      </p:sp>
      <p:pic>
        <p:nvPicPr>
          <p:cNvPr id="43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1" t="2941" r="549" b="1572"/>
          <a:stretch/>
        </p:blipFill>
        <p:spPr bwMode="auto">
          <a:xfrm>
            <a:off x="3025744" y="2895600"/>
            <a:ext cx="6140513" cy="2094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a:spLocks noChangeArrowheads="1"/>
          </p:cNvSpPr>
          <p:nvPr/>
        </p:nvSpPr>
        <p:spPr bwMode="auto">
          <a:xfrm>
            <a:off x="609600" y="5217450"/>
            <a:ext cx="10972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342900" indent="-342900">
              <a:buFont typeface="Arial" panose="020B0604020202020204" pitchFamily="34" charset="0"/>
              <a:buChar char="•"/>
            </a:pPr>
            <a:r>
              <a:rPr lang="en-US" altLang="en-US" sz="2000" dirty="0"/>
              <a:t>Inspection of the ballot suggests some votes meant for Gore were actually cast for Buchanan. Also, some voters may have realized their error and then also punched the third dot, unknowingly invalidating the vote.</a:t>
            </a:r>
          </a:p>
          <a:p>
            <a:pPr marL="342900" indent="-342900">
              <a:buFont typeface="Arial" panose="020B0604020202020204" pitchFamily="34" charset="0"/>
              <a:buChar char="•"/>
            </a:pPr>
            <a:r>
              <a:rPr lang="en-US" altLang="en-US" sz="2000" b="1" dirty="0"/>
              <a:t>Goal:</a:t>
            </a:r>
            <a:r>
              <a:rPr lang="en-US" altLang="en-US" sz="2000" dirty="0"/>
              <a:t> Estimate how many of the votes for Buchanan were meant for Gore.</a:t>
            </a:r>
          </a:p>
        </p:txBody>
      </p:sp>
    </p:spTree>
    <p:extLst>
      <p:ext uri="{BB962C8B-B14F-4D97-AF65-F5344CB8AC3E}">
        <p14:creationId xmlns:p14="http://schemas.microsoft.com/office/powerpoint/2010/main" val="2841678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010"/>
                                        </p:tgtEl>
                                        <p:attrNameLst>
                                          <p:attrName>style.visibility</p:attrName>
                                        </p:attrNameLst>
                                      </p:cBhvr>
                                      <p:to>
                                        <p:strVal val="visible"/>
                                      </p:to>
                                    </p:set>
                                    <p:animEffect transition="in" filter="fade">
                                      <p:cBhvr>
                                        <p:cTn id="15" dur="500"/>
                                        <p:tgtEl>
                                          <p:spTgt spid="430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Strategy</a:t>
            </a:r>
          </a:p>
        </p:txBody>
      </p:sp>
      <p:sp>
        <p:nvSpPr>
          <p:cNvPr id="19459" name="Content Placeholder 2"/>
          <p:cNvSpPr>
            <a:spLocks noGrp="1"/>
          </p:cNvSpPr>
          <p:nvPr>
            <p:ph idx="1"/>
          </p:nvPr>
        </p:nvSpPr>
        <p:spPr/>
        <p:txBody>
          <a:bodyPr/>
          <a:lstStyle/>
          <a:p>
            <a:r>
              <a:rPr lang="en-US" altLang="en-US" sz="2800" dirty="0"/>
              <a:t>Build a prediction interval for Buchanan for Palm Beach County.</a:t>
            </a:r>
          </a:p>
          <a:p>
            <a:r>
              <a:rPr lang="en-US" altLang="en-US" sz="2800" dirty="0"/>
              <a:t>We need a regression equation to calculate a prediction interval.</a:t>
            </a:r>
          </a:p>
          <a:p>
            <a:r>
              <a:rPr lang="en-US" altLang="en-US" sz="2800" dirty="0"/>
              <a:t>We will regress Buchanan votes on Bush votes from each county.</a:t>
            </a:r>
          </a:p>
          <a:p>
            <a:r>
              <a:rPr lang="en-US" altLang="en-US" sz="2800" dirty="0"/>
              <a:t>From the forthcoming prediction interval, we can estimate how many votes Buchanan should receive given the explanatory variable Bush votes.</a:t>
            </a:r>
          </a:p>
          <a:p>
            <a:r>
              <a:rPr lang="en-US" altLang="en-US" sz="2800" dirty="0"/>
              <a:t>Simply subtract the number of votes Buchanan actually received from this predicted number.</a:t>
            </a:r>
          </a:p>
          <a:p>
            <a:r>
              <a:rPr lang="en-US" altLang="en-US" sz="2800" dirty="0"/>
              <a:t>Let’s begin!</a:t>
            </a:r>
          </a:p>
        </p:txBody>
      </p:sp>
    </p:spTree>
    <p:extLst>
      <p:ext uri="{BB962C8B-B14F-4D97-AF65-F5344CB8AC3E}">
        <p14:creationId xmlns:p14="http://schemas.microsoft.com/office/powerpoint/2010/main" val="33518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EE7F50-56BE-4DB2-A3CE-C737283F0266}"/>
              </a:ext>
            </a:extLst>
          </p:cNvPr>
          <p:cNvPicPr>
            <a:picLocks noChangeAspect="1"/>
          </p:cNvPicPr>
          <p:nvPr/>
        </p:nvPicPr>
        <p:blipFill>
          <a:blip r:embed="rId2"/>
          <a:stretch>
            <a:fillRect/>
          </a:stretch>
        </p:blipFill>
        <p:spPr>
          <a:xfrm>
            <a:off x="2286000" y="1588635"/>
            <a:ext cx="3265982" cy="2471739"/>
          </a:xfrm>
          <a:prstGeom prst="rect">
            <a:avLst/>
          </a:prstGeom>
        </p:spPr>
      </p:pic>
      <p:sp>
        <p:nvSpPr>
          <p:cNvPr id="12" name="Oval 11"/>
          <p:cNvSpPr/>
          <p:nvPr/>
        </p:nvSpPr>
        <p:spPr>
          <a:xfrm>
            <a:off x="3657600" y="1750559"/>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506" name="Title 1"/>
          <p:cNvSpPr>
            <a:spLocks noGrp="1"/>
          </p:cNvSpPr>
          <p:nvPr>
            <p:ph type="title"/>
          </p:nvPr>
        </p:nvSpPr>
        <p:spPr/>
        <p:txBody>
          <a:bodyPr/>
          <a:lstStyle/>
          <a:p>
            <a:r>
              <a:rPr lang="en-US" altLang="en-US" dirty="0"/>
              <a:t>Scatterplot: Buchanan vs. Bush</a:t>
            </a: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998" y="1680192"/>
            <a:ext cx="3928403" cy="2380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71082" y="1864859"/>
            <a:ext cx="1905000" cy="369332"/>
          </a:xfrm>
          <a:prstGeom prst="rect">
            <a:avLst/>
          </a:prstGeom>
          <a:noFill/>
        </p:spPr>
        <p:txBody>
          <a:bodyPr wrap="square" rtlCol="0">
            <a:noAutofit/>
          </a:bodyPr>
          <a:lstStyle/>
          <a:p>
            <a:r>
              <a:rPr lang="en-US" dirty="0"/>
              <a:t>Palm Beach</a:t>
            </a:r>
          </a:p>
        </p:txBody>
      </p:sp>
      <p:cxnSp>
        <p:nvCxnSpPr>
          <p:cNvPr id="5" name="Straight Arrow Connector 4"/>
          <p:cNvCxnSpPr>
            <a:stCxn id="2" idx="1"/>
          </p:cNvCxnSpPr>
          <p:nvPr/>
        </p:nvCxnSpPr>
        <p:spPr>
          <a:xfrm flipH="1" flipV="1">
            <a:off x="3886201" y="1828801"/>
            <a:ext cx="2084881" cy="220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EF5C23-9159-43ED-AB5A-EBA2F682B70C}"/>
              </a:ext>
            </a:extLst>
          </p:cNvPr>
          <p:cNvSpPr txBox="1"/>
          <p:nvPr/>
        </p:nvSpPr>
        <p:spPr>
          <a:xfrm>
            <a:off x="2743200" y="1968953"/>
            <a:ext cx="1905000" cy="369332"/>
          </a:xfrm>
          <a:prstGeom prst="rect">
            <a:avLst/>
          </a:prstGeom>
          <a:noFill/>
        </p:spPr>
        <p:txBody>
          <a:bodyPr wrap="square" rtlCol="0">
            <a:noAutofit/>
          </a:bodyPr>
          <a:lstStyle/>
          <a:p>
            <a:r>
              <a:rPr lang="en-US" dirty="0"/>
              <a:t>(152,846, 3,407)</a:t>
            </a:r>
          </a:p>
        </p:txBody>
      </p:sp>
    </p:spTree>
    <p:extLst>
      <p:ext uri="{BB962C8B-B14F-4D97-AF65-F5344CB8AC3E}">
        <p14:creationId xmlns:p14="http://schemas.microsoft.com/office/powerpoint/2010/main" val="188405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B6435-D0F1-4A12-8B28-26BCE75B416D}"/>
              </a:ext>
            </a:extLst>
          </p:cNvPr>
          <p:cNvPicPr>
            <a:picLocks noChangeAspect="1"/>
          </p:cNvPicPr>
          <p:nvPr/>
        </p:nvPicPr>
        <p:blipFill rotWithShape="1">
          <a:blip r:embed="rId2"/>
          <a:srcRect/>
          <a:stretch/>
        </p:blipFill>
        <p:spPr>
          <a:xfrm>
            <a:off x="6726867" y="1588635"/>
            <a:ext cx="3286445" cy="2471738"/>
          </a:xfrm>
          <a:prstGeom prst="rect">
            <a:avLst/>
          </a:prstGeom>
        </p:spPr>
      </p:pic>
      <p:pic>
        <p:nvPicPr>
          <p:cNvPr id="2" name="Picture 1">
            <a:extLst>
              <a:ext uri="{FF2B5EF4-FFF2-40B4-BE49-F238E27FC236}">
                <a16:creationId xmlns:a16="http://schemas.microsoft.com/office/drawing/2014/main" id="{0BEE7F50-56BE-4DB2-A3CE-C737283F0266}"/>
              </a:ext>
            </a:extLst>
          </p:cNvPr>
          <p:cNvPicPr>
            <a:picLocks noChangeAspect="1"/>
          </p:cNvPicPr>
          <p:nvPr/>
        </p:nvPicPr>
        <p:blipFill>
          <a:blip r:embed="rId3"/>
          <a:stretch>
            <a:fillRect/>
          </a:stretch>
        </p:blipFill>
        <p:spPr>
          <a:xfrm>
            <a:off x="2286000" y="1588635"/>
            <a:ext cx="3265982" cy="2471739"/>
          </a:xfrm>
          <a:prstGeom prst="rect">
            <a:avLst/>
          </a:prstGeom>
        </p:spPr>
      </p:pic>
      <p:sp>
        <p:nvSpPr>
          <p:cNvPr id="22530" name="Title 1"/>
          <p:cNvSpPr>
            <a:spLocks noGrp="1"/>
          </p:cNvSpPr>
          <p:nvPr>
            <p:ph type="title"/>
          </p:nvPr>
        </p:nvSpPr>
        <p:spPr/>
        <p:txBody>
          <a:bodyPr/>
          <a:lstStyle/>
          <a:p>
            <a:r>
              <a:rPr lang="en-US" altLang="en-US" dirty="0"/>
              <a:t>Residuals</a:t>
            </a:r>
          </a:p>
        </p:txBody>
      </p:sp>
      <p:pic>
        <p:nvPicPr>
          <p:cNvPr id="4608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707" t="11111" r="2811"/>
          <a:stretch/>
        </p:blipFill>
        <p:spPr bwMode="auto">
          <a:xfrm>
            <a:off x="4884057" y="4238625"/>
            <a:ext cx="242388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8430574" y="174103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Oval 8"/>
          <p:cNvSpPr/>
          <p:nvPr/>
        </p:nvSpPr>
        <p:spPr>
          <a:xfrm>
            <a:off x="6368142" y="4314372"/>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Oval 9"/>
          <p:cNvSpPr/>
          <p:nvPr/>
        </p:nvSpPr>
        <p:spPr>
          <a:xfrm>
            <a:off x="3657600" y="1750559"/>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6"/>
          <p:cNvCxnSpPr/>
          <p:nvPr/>
        </p:nvCxnSpPr>
        <p:spPr>
          <a:xfrm>
            <a:off x="7744774" y="2855461"/>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97174" y="2855461"/>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11374" y="2855461"/>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63774" y="2855461"/>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87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Model Assessment (Graphical)</a:t>
            </a:r>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0"/>
            <a:ext cx="5791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223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795762-7CBE-44D2-955B-7EB432B01BB2}"/>
              </a:ext>
            </a:extLst>
          </p:cNvPr>
          <p:cNvPicPr>
            <a:picLocks noChangeAspect="1"/>
          </p:cNvPicPr>
          <p:nvPr/>
        </p:nvPicPr>
        <p:blipFill>
          <a:blip r:embed="rId2"/>
          <a:stretch>
            <a:fillRect/>
          </a:stretch>
        </p:blipFill>
        <p:spPr>
          <a:xfrm>
            <a:off x="7043950" y="1957722"/>
            <a:ext cx="2374473" cy="1797033"/>
          </a:xfrm>
          <a:prstGeom prst="rect">
            <a:avLst/>
          </a:prstGeom>
        </p:spPr>
      </p:pic>
      <p:pic>
        <p:nvPicPr>
          <p:cNvPr id="15" name="Picture 14">
            <a:extLst>
              <a:ext uri="{FF2B5EF4-FFF2-40B4-BE49-F238E27FC236}">
                <a16:creationId xmlns:a16="http://schemas.microsoft.com/office/drawing/2014/main" id="{7F91444C-32F8-441C-93F9-B12FD41A550D}"/>
              </a:ext>
            </a:extLst>
          </p:cNvPr>
          <p:cNvPicPr>
            <a:picLocks noChangeAspect="1"/>
          </p:cNvPicPr>
          <p:nvPr/>
        </p:nvPicPr>
        <p:blipFill>
          <a:blip r:embed="rId3"/>
          <a:stretch>
            <a:fillRect/>
          </a:stretch>
        </p:blipFill>
        <p:spPr>
          <a:xfrm>
            <a:off x="2664375" y="2033923"/>
            <a:ext cx="2273786" cy="1720832"/>
          </a:xfrm>
          <a:prstGeom prst="rect">
            <a:avLst/>
          </a:prstGeom>
        </p:spPr>
      </p:pic>
      <p:sp>
        <p:nvSpPr>
          <p:cNvPr id="23554" name="Title 1"/>
          <p:cNvSpPr>
            <a:spLocks noGrp="1"/>
          </p:cNvSpPr>
          <p:nvPr>
            <p:ph type="title"/>
          </p:nvPr>
        </p:nvSpPr>
        <p:spPr/>
        <p:txBody>
          <a:bodyPr/>
          <a:lstStyle/>
          <a:p>
            <a:r>
              <a:rPr lang="en-US" altLang="en-US" dirty="0"/>
              <a:t>Without Palm Beach County</a:t>
            </a:r>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344" t="1933" r="4924" b="2811"/>
          <a:stretch/>
        </p:blipFill>
        <p:spPr bwMode="auto">
          <a:xfrm>
            <a:off x="2447925" y="3921669"/>
            <a:ext cx="2719388" cy="174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379" t="1805" r="4427" b="2574"/>
          <a:stretch/>
        </p:blipFill>
        <p:spPr bwMode="auto">
          <a:xfrm>
            <a:off x="6908799" y="3987817"/>
            <a:ext cx="2644775" cy="168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190874" y="5416550"/>
            <a:ext cx="557213"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7654233" y="5429250"/>
            <a:ext cx="499168"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4598986" y="3938588"/>
            <a:ext cx="354014" cy="162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8978900" y="4019550"/>
            <a:ext cx="368300" cy="1566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 name="TextBox 1"/>
          <p:cNvSpPr txBox="1"/>
          <p:nvPr/>
        </p:nvSpPr>
        <p:spPr>
          <a:xfrm>
            <a:off x="1524000" y="5864926"/>
            <a:ext cx="8915400" cy="707886"/>
          </a:xfrm>
          <a:prstGeom prst="rect">
            <a:avLst/>
          </a:prstGeom>
          <a:noFill/>
        </p:spPr>
        <p:txBody>
          <a:bodyPr wrap="square" rtlCol="0">
            <a:noAutofit/>
          </a:bodyPr>
          <a:lstStyle/>
          <a:p>
            <a:pPr algn="ctr"/>
            <a:r>
              <a:rPr lang="en-US" sz="2000" dirty="0"/>
              <a:t>We will assume the Palm Beach County data is an error and proceed with the model without the outlier/without Palm Beach.</a:t>
            </a:r>
          </a:p>
        </p:txBody>
      </p:sp>
      <p:sp>
        <p:nvSpPr>
          <p:cNvPr id="3" name="TextBox 2"/>
          <p:cNvSpPr txBox="1"/>
          <p:nvPr/>
        </p:nvSpPr>
        <p:spPr>
          <a:xfrm>
            <a:off x="3229768" y="1588390"/>
            <a:ext cx="1143000" cy="369332"/>
          </a:xfrm>
          <a:prstGeom prst="rect">
            <a:avLst/>
          </a:prstGeom>
          <a:noFill/>
        </p:spPr>
        <p:txBody>
          <a:bodyPr wrap="square" rtlCol="0">
            <a:noAutofit/>
          </a:bodyPr>
          <a:lstStyle/>
          <a:p>
            <a:r>
              <a:rPr lang="en-US" dirty="0"/>
              <a:t>Full Data</a:t>
            </a:r>
          </a:p>
        </p:txBody>
      </p:sp>
      <p:sp>
        <p:nvSpPr>
          <p:cNvPr id="13" name="TextBox 12"/>
          <p:cNvSpPr txBox="1"/>
          <p:nvPr/>
        </p:nvSpPr>
        <p:spPr>
          <a:xfrm>
            <a:off x="7050087" y="1554480"/>
            <a:ext cx="2362199" cy="369332"/>
          </a:xfrm>
          <a:prstGeom prst="rect">
            <a:avLst/>
          </a:prstGeom>
          <a:noFill/>
        </p:spPr>
        <p:txBody>
          <a:bodyPr wrap="square" rtlCol="0">
            <a:noAutofit/>
          </a:bodyPr>
          <a:lstStyle/>
          <a:p>
            <a:r>
              <a:rPr lang="en-US" dirty="0"/>
              <a:t>Without Palm Beach</a:t>
            </a:r>
          </a:p>
        </p:txBody>
      </p:sp>
    </p:spTree>
    <p:extLst>
      <p:ext uri="{BB962C8B-B14F-4D97-AF65-F5344CB8AC3E}">
        <p14:creationId xmlns:p14="http://schemas.microsoft.com/office/powerpoint/2010/main" val="225843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28660-C555-4E57-95BE-C8666E39C0CA}"/>
              </a:ext>
            </a:extLst>
          </p:cNvPr>
          <p:cNvPicPr>
            <a:picLocks noChangeAspect="1"/>
          </p:cNvPicPr>
          <p:nvPr/>
        </p:nvPicPr>
        <p:blipFill rotWithShape="1">
          <a:blip r:embed="rId2"/>
          <a:srcRect l="994" t="1873" r="466" b="2283"/>
          <a:stretch/>
        </p:blipFill>
        <p:spPr>
          <a:xfrm>
            <a:off x="3026969" y="1543049"/>
            <a:ext cx="6138063" cy="4499514"/>
          </a:xfrm>
          <a:prstGeom prst="rect">
            <a:avLst/>
          </a:prstGeom>
        </p:spPr>
      </p:pic>
      <p:sp>
        <p:nvSpPr>
          <p:cNvPr id="24578" name="Title 1"/>
          <p:cNvSpPr>
            <a:spLocks noGrp="1"/>
          </p:cNvSpPr>
          <p:nvPr>
            <p:ph type="title"/>
          </p:nvPr>
        </p:nvSpPr>
        <p:spPr>
          <a:xfrm>
            <a:off x="609600" y="228600"/>
            <a:ext cx="10972800" cy="1143000"/>
          </a:xfrm>
        </p:spPr>
        <p:txBody>
          <a:bodyPr/>
          <a:lstStyle/>
          <a:p>
            <a:r>
              <a:rPr lang="en-US" altLang="en-US" dirty="0"/>
              <a:t>Residuals</a:t>
            </a:r>
          </a:p>
        </p:txBody>
      </p:sp>
      <p:cxnSp>
        <p:nvCxnSpPr>
          <p:cNvPr id="5" name="Straight Connector 4"/>
          <p:cNvCxnSpPr/>
          <p:nvPr/>
        </p:nvCxnSpPr>
        <p:spPr>
          <a:xfrm>
            <a:off x="4343400" y="1981200"/>
            <a:ext cx="0" cy="228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724400" y="1981200"/>
            <a:ext cx="0" cy="228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2728912"/>
            <a:ext cx="0" cy="1004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4800" y="2728912"/>
            <a:ext cx="0" cy="1004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953000" y="1807026"/>
            <a:ext cx="0" cy="2667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10200" y="1807026"/>
            <a:ext cx="0" cy="2667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800600" y="6175830"/>
            <a:ext cx="2590800" cy="369332"/>
          </a:xfrm>
          <a:prstGeom prst="rect">
            <a:avLst/>
          </a:prstGeom>
          <a:noFill/>
        </p:spPr>
        <p:txBody>
          <a:bodyPr wrap="square" rtlCol="0">
            <a:noAutofit/>
          </a:bodyPr>
          <a:lstStyle/>
          <a:p>
            <a:r>
              <a:rPr lang="en-US" dirty="0"/>
              <a:t>Nonconstant variance!</a:t>
            </a:r>
          </a:p>
        </p:txBody>
      </p:sp>
    </p:spTree>
    <p:extLst>
      <p:ext uri="{BB962C8B-B14F-4D97-AF65-F5344CB8AC3E}">
        <p14:creationId xmlns:p14="http://schemas.microsoft.com/office/powerpoint/2010/main" val="101393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Title 1"/>
              <p:cNvSpPr>
                <a:spLocks noGrp="1"/>
              </p:cNvSpPr>
              <p:nvPr>
                <p:ph type="title"/>
              </p:nvPr>
            </p:nvSpPr>
            <p:spPr/>
            <p:txBody>
              <a:bodyPr/>
              <a:lstStyle/>
              <a:p>
                <a:pPr/>
                <a:r>
                  <a:rPr lang="en-US" altLang="en-US" sz="3200" dirty="0"/>
                  <a:t>Try a Transformation: </a:t>
                </a:r>
                <a:br>
                  <a:rPr lang="en-US" altLang="en-US" sz="3200" dirty="0"/>
                </a:br>
                <a14:m>
                  <m:oMathPara xmlns:m="http://schemas.openxmlformats.org/officeDocument/2006/math">
                    <m:oMathParaPr>
                      <m:jc m:val="centerGroup"/>
                    </m:oMathParaPr>
                    <m:oMath xmlns:m="http://schemas.openxmlformats.org/officeDocument/2006/math">
                      <m:sSub>
                        <m:sSubPr>
                          <m:ctrlPr>
                            <a:rPr lang="en-US" altLang="en-US" sz="3200" i="1" smtClean="0">
                              <a:latin typeface="Cambria Math" panose="02040503050406030204" pitchFamily="18" charset="0"/>
                            </a:rPr>
                          </m:ctrlPr>
                        </m:sSubPr>
                        <m:e>
                          <m:r>
                            <a:rPr lang="en-US" altLang="en-US" sz="3200" smtClean="0">
                              <a:latin typeface="Cambria Math" panose="02040503050406030204" pitchFamily="18" charset="0"/>
                            </a:rPr>
                            <m:t>𝜇</m:t>
                          </m:r>
                        </m:e>
                        <m:sub>
                          <m:r>
                            <m:rPr>
                              <m:sty m:val="p"/>
                            </m:rPr>
                            <a:rPr lang="en-US" altLang="en-US" sz="3200" smtClean="0">
                              <a:latin typeface="Cambria Math" panose="02040503050406030204" pitchFamily="18" charset="0"/>
                            </a:rPr>
                            <m:t>log</m:t>
                          </m:r>
                          <m:r>
                            <a:rPr lang="en-US" altLang="en-US" sz="3200" smtClean="0">
                              <a:latin typeface="Cambria Math" panose="02040503050406030204" pitchFamily="18" charset="0"/>
                            </a:rPr>
                            <m:t>(</m:t>
                          </m:r>
                          <m:r>
                            <a:rPr lang="en-US" altLang="en-US" sz="3200" smtClean="0">
                              <a:latin typeface="Cambria Math" panose="02040503050406030204" pitchFamily="18" charset="0"/>
                            </a:rPr>
                            <m:t>𝐵𝑢𝑐h𝑎𝑛𝑎𝑛</m:t>
                          </m:r>
                          <m:r>
                            <a:rPr lang="en-US" altLang="en-US" sz="3200" smtClean="0">
                              <a:latin typeface="Cambria Math" panose="02040503050406030204" pitchFamily="18" charset="0"/>
                            </a:rPr>
                            <m:t>)</m:t>
                          </m:r>
                        </m:sub>
                      </m:sSub>
                      <m:r>
                        <a:rPr lang="en-US" altLang="en-US" sz="3200" smtClean="0">
                          <a:latin typeface="Cambria Math" panose="02040503050406030204" pitchFamily="18" charset="0"/>
                        </a:rPr>
                        <m:t>=</m:t>
                      </m:r>
                      <m:sSub>
                        <m:sSubPr>
                          <m:ctrlPr>
                            <a:rPr lang="en-US" altLang="en-US" sz="3200" i="1" smtClean="0">
                              <a:latin typeface="Cambria Math" panose="02040503050406030204" pitchFamily="18" charset="0"/>
                            </a:rPr>
                          </m:ctrlPr>
                        </m:sSubPr>
                        <m:e>
                          <m:r>
                            <a:rPr lang="en-US" altLang="en-US" sz="3200" smtClean="0">
                              <a:latin typeface="Cambria Math" panose="02040503050406030204" pitchFamily="18" charset="0"/>
                            </a:rPr>
                            <m:t>𝛽</m:t>
                          </m:r>
                        </m:e>
                        <m:sub>
                          <m:r>
                            <a:rPr lang="en-US" altLang="en-US" sz="3200" smtClean="0">
                              <a:latin typeface="Cambria Math" panose="02040503050406030204" pitchFamily="18" charset="0"/>
                            </a:rPr>
                            <m:t>0</m:t>
                          </m:r>
                        </m:sub>
                      </m:sSub>
                      <m:r>
                        <a:rPr lang="en-US" altLang="en-US" sz="3200" smtClean="0">
                          <a:latin typeface="Cambria Math" panose="02040503050406030204" pitchFamily="18" charset="0"/>
                        </a:rPr>
                        <m:t>+</m:t>
                      </m:r>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𝛽</m:t>
                          </m:r>
                        </m:e>
                        <m:sub>
                          <m:r>
                            <a:rPr lang="en-US" altLang="en-US" sz="3200">
                              <a:latin typeface="Cambria Math" panose="02040503050406030204" pitchFamily="18" charset="0"/>
                            </a:rPr>
                            <m:t>1</m:t>
                          </m:r>
                        </m:sub>
                      </m:sSub>
                      <m:r>
                        <a:rPr lang="en-US" altLang="en-US" sz="3200">
                          <a:latin typeface="Cambria Math" panose="02040503050406030204" pitchFamily="18" charset="0"/>
                        </a:rPr>
                        <m:t>𝐵𝑢𝑠h</m:t>
                      </m:r>
                    </m:oMath>
                  </m:oMathPara>
                </a14:m>
                <a:endParaRPr lang="en-US" altLang="en-US" sz="3200" dirty="0"/>
              </a:p>
            </p:txBody>
          </p:sp>
        </mc:Choice>
        <mc:Fallback xmlns="">
          <p:sp>
            <p:nvSpPr>
              <p:cNvPr id="25602" name="Title 1"/>
              <p:cNvSpPr>
                <a:spLocks noGrp="1" noRot="1" noChangeAspect="1" noMove="1" noResize="1" noEditPoints="1" noAdjustHandles="1" noChangeArrowheads="1" noChangeShapeType="1" noTextEdit="1"/>
              </p:cNvSpPr>
              <p:nvPr>
                <p:ph type="title"/>
              </p:nvPr>
            </p:nvSpPr>
            <p:spPr>
              <a:blipFill>
                <a:blip r:embed="rId2"/>
                <a:stretch>
                  <a:fillRect t="-5882"/>
                </a:stretch>
              </a:blipFill>
            </p:spPr>
            <p:txBody>
              <a:bodyPr/>
              <a:lstStyle/>
              <a:p>
                <a:r>
                  <a:rPr lang="en-US">
                    <a:noFill/>
                  </a:rPr>
                  <a:t> </a:t>
                </a:r>
              </a:p>
            </p:txBody>
          </p:sp>
        </mc:Fallback>
      </mc:AlternateContent>
      <p:sp>
        <p:nvSpPr>
          <p:cNvPr id="2" name="TextBox 1"/>
          <p:cNvSpPr txBox="1"/>
          <p:nvPr/>
        </p:nvSpPr>
        <p:spPr>
          <a:xfrm>
            <a:off x="8077200" y="4929672"/>
            <a:ext cx="2133600" cy="923330"/>
          </a:xfrm>
          <a:prstGeom prst="rect">
            <a:avLst/>
          </a:prstGeom>
          <a:noFill/>
        </p:spPr>
        <p:txBody>
          <a:bodyPr wrap="square" rtlCol="0">
            <a:noAutofit/>
          </a:bodyPr>
          <a:lstStyle/>
          <a:p>
            <a:r>
              <a:rPr lang="en-US" dirty="0"/>
              <a:t>Log-linear transform didn’t fix the data!</a:t>
            </a:r>
          </a:p>
        </p:txBody>
      </p:sp>
      <p:pic>
        <p:nvPicPr>
          <p:cNvPr id="9" name="Picture 8">
            <a:extLst>
              <a:ext uri="{FF2B5EF4-FFF2-40B4-BE49-F238E27FC236}">
                <a16:creationId xmlns:a16="http://schemas.microsoft.com/office/drawing/2014/main" id="{0F1E920B-664A-414E-B181-F255A4C82F23}"/>
              </a:ext>
            </a:extLst>
          </p:cNvPr>
          <p:cNvPicPr>
            <a:picLocks noChangeAspect="1"/>
          </p:cNvPicPr>
          <p:nvPr/>
        </p:nvPicPr>
        <p:blipFill>
          <a:blip r:embed="rId3"/>
          <a:stretch>
            <a:fillRect/>
          </a:stretch>
        </p:blipFill>
        <p:spPr>
          <a:xfrm>
            <a:off x="2155639" y="1603829"/>
            <a:ext cx="3195591" cy="2411767"/>
          </a:xfrm>
          <a:prstGeom prst="rect">
            <a:avLst/>
          </a:prstGeom>
        </p:spPr>
      </p:pic>
      <p:pic>
        <p:nvPicPr>
          <p:cNvPr id="10" name="Picture 9">
            <a:extLst>
              <a:ext uri="{FF2B5EF4-FFF2-40B4-BE49-F238E27FC236}">
                <a16:creationId xmlns:a16="http://schemas.microsoft.com/office/drawing/2014/main" id="{69D6703A-7539-4287-8026-7940BBA46EF5}"/>
              </a:ext>
            </a:extLst>
          </p:cNvPr>
          <p:cNvPicPr>
            <a:picLocks noChangeAspect="1"/>
          </p:cNvPicPr>
          <p:nvPr/>
        </p:nvPicPr>
        <p:blipFill>
          <a:blip r:embed="rId4"/>
          <a:stretch>
            <a:fillRect/>
          </a:stretch>
        </p:blipFill>
        <p:spPr>
          <a:xfrm>
            <a:off x="6477000" y="1600200"/>
            <a:ext cx="3216056" cy="2415396"/>
          </a:xfrm>
          <a:prstGeom prst="rect">
            <a:avLst/>
          </a:prstGeom>
        </p:spPr>
      </p:pic>
      <p:pic>
        <p:nvPicPr>
          <p:cNvPr id="1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182" r="5040" b="1645"/>
          <a:stretch/>
        </p:blipFill>
        <p:spPr bwMode="auto">
          <a:xfrm>
            <a:off x="4236355" y="4196943"/>
            <a:ext cx="3719290" cy="2357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125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6" name="Title 1"/>
              <p:cNvSpPr>
                <a:spLocks noGrp="1"/>
              </p:cNvSpPr>
              <p:nvPr>
                <p:ph type="title"/>
              </p:nvPr>
            </p:nvSpPr>
            <p:spPr/>
            <p:txBody>
              <a:bodyPr/>
              <a:lstStyle/>
              <a:p>
                <a:pPr/>
                <a:r>
                  <a:rPr lang="en-US" altLang="en-US" sz="3200" dirty="0"/>
                  <a:t>Try a Transformation: </a:t>
                </a:r>
                <a:br>
                  <a:rPr lang="en-US" altLang="en-US" sz="3200" dirty="0"/>
                </a:br>
                <a14:m>
                  <m:oMathPara xmlns:m="http://schemas.openxmlformats.org/officeDocument/2006/math">
                    <m:oMathParaPr>
                      <m:jc m:val="centerGroup"/>
                    </m:oMathParaPr>
                    <m:oMath xmlns:m="http://schemas.openxmlformats.org/officeDocument/2006/math">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𝜇</m:t>
                          </m:r>
                        </m:e>
                        <m:sub>
                          <m:r>
                            <a:rPr lang="en-US" altLang="en-US" sz="3200">
                              <a:latin typeface="Cambria Math" panose="02040503050406030204" pitchFamily="18" charset="0"/>
                            </a:rPr>
                            <m:t>𝐵𝑢𝑐h𝑎𝑛𝑎𝑛</m:t>
                          </m:r>
                        </m:sub>
                      </m:sSub>
                      <m:r>
                        <a:rPr lang="en-US" altLang="en-US" sz="3200">
                          <a:latin typeface="Cambria Math" panose="02040503050406030204" pitchFamily="18" charset="0"/>
                        </a:rPr>
                        <m:t>=</m:t>
                      </m:r>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𝛽</m:t>
                          </m:r>
                        </m:e>
                        <m:sub>
                          <m:r>
                            <a:rPr lang="en-US" altLang="en-US" sz="3200">
                              <a:latin typeface="Cambria Math" panose="02040503050406030204" pitchFamily="18" charset="0"/>
                            </a:rPr>
                            <m:t>0</m:t>
                          </m:r>
                        </m:sub>
                      </m:sSub>
                      <m:r>
                        <a:rPr lang="en-US" altLang="en-US" sz="3200">
                          <a:latin typeface="Cambria Math" panose="02040503050406030204" pitchFamily="18" charset="0"/>
                        </a:rPr>
                        <m:t>+</m:t>
                      </m:r>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𝛽</m:t>
                          </m:r>
                        </m:e>
                        <m:sub>
                          <m:r>
                            <a:rPr lang="en-US" altLang="en-US" sz="3200">
                              <a:latin typeface="Cambria Math" panose="02040503050406030204" pitchFamily="18" charset="0"/>
                            </a:rPr>
                            <m:t>1</m:t>
                          </m:r>
                        </m:sub>
                      </m:sSub>
                      <m:r>
                        <m:rPr>
                          <m:sty m:val="p"/>
                        </m:rPr>
                        <a:rPr lang="en-US" altLang="en-US" sz="3200">
                          <a:latin typeface="Cambria Math" panose="02040503050406030204" pitchFamily="18" charset="0"/>
                        </a:rPr>
                        <m:t>log</m:t>
                      </m:r>
                      <m:r>
                        <a:rPr lang="en-US" altLang="en-US" sz="3200">
                          <a:latin typeface="Cambria Math" panose="02040503050406030204" pitchFamily="18" charset="0"/>
                        </a:rPr>
                        <m:t>(</m:t>
                      </m:r>
                      <m:r>
                        <a:rPr lang="en-US" altLang="en-US" sz="3200">
                          <a:latin typeface="Cambria Math" panose="02040503050406030204" pitchFamily="18" charset="0"/>
                        </a:rPr>
                        <m:t>𝐵𝑢𝑠h</m:t>
                      </m:r>
                      <m:r>
                        <a:rPr lang="en-US" altLang="en-US" sz="3200">
                          <a:latin typeface="Cambria Math" panose="02040503050406030204" pitchFamily="18" charset="0"/>
                        </a:rPr>
                        <m:t>)</m:t>
                      </m:r>
                    </m:oMath>
                  </m:oMathPara>
                </a14:m>
                <a:endParaRPr lang="en-US" altLang="en-US" sz="3200" dirty="0"/>
              </a:p>
            </p:txBody>
          </p:sp>
        </mc:Choice>
        <mc:Fallback xmlns="">
          <p:sp>
            <p:nvSpPr>
              <p:cNvPr id="26626" name="Title 1"/>
              <p:cNvSpPr>
                <a:spLocks noGrp="1" noRot="1" noChangeAspect="1" noMove="1" noResize="1" noEditPoints="1" noAdjustHandles="1" noChangeArrowheads="1" noChangeShapeType="1" noTextEdit="1"/>
              </p:cNvSpPr>
              <p:nvPr>
                <p:ph type="title"/>
              </p:nvPr>
            </p:nvSpPr>
            <p:spPr>
              <a:blipFill>
                <a:blip r:embed="rId2"/>
                <a:stretch>
                  <a:fillRect t="-3743"/>
                </a:stretch>
              </a:blipFill>
            </p:spPr>
            <p:txBody>
              <a:bodyPr/>
              <a:lstStyle/>
              <a:p>
                <a:r>
                  <a:rPr lang="en-US">
                    <a:noFill/>
                  </a:rPr>
                  <a:t> </a:t>
                </a:r>
              </a:p>
            </p:txBody>
          </p:sp>
        </mc:Fallback>
      </mc:AlternateContent>
      <p:sp>
        <p:nvSpPr>
          <p:cNvPr id="6" name="TextBox 5"/>
          <p:cNvSpPr txBox="1"/>
          <p:nvPr/>
        </p:nvSpPr>
        <p:spPr>
          <a:xfrm>
            <a:off x="8077200" y="4929672"/>
            <a:ext cx="2133600" cy="923330"/>
          </a:xfrm>
          <a:prstGeom prst="rect">
            <a:avLst/>
          </a:prstGeom>
          <a:noFill/>
        </p:spPr>
        <p:txBody>
          <a:bodyPr wrap="square" rtlCol="0">
            <a:noAutofit/>
          </a:bodyPr>
          <a:lstStyle/>
          <a:p>
            <a:r>
              <a:rPr lang="en-US" dirty="0"/>
              <a:t>Linear-log transform didn’t fix the data!</a:t>
            </a:r>
          </a:p>
        </p:txBody>
      </p:sp>
      <p:pic>
        <p:nvPicPr>
          <p:cNvPr id="11" name="Picture 10">
            <a:extLst>
              <a:ext uri="{FF2B5EF4-FFF2-40B4-BE49-F238E27FC236}">
                <a16:creationId xmlns:a16="http://schemas.microsoft.com/office/drawing/2014/main" id="{2C2F6E82-955D-4C93-9439-A307480B8763}"/>
              </a:ext>
            </a:extLst>
          </p:cNvPr>
          <p:cNvPicPr>
            <a:picLocks noChangeAspect="1"/>
          </p:cNvPicPr>
          <p:nvPr/>
        </p:nvPicPr>
        <p:blipFill>
          <a:blip r:embed="rId3"/>
          <a:stretch>
            <a:fillRect/>
          </a:stretch>
        </p:blipFill>
        <p:spPr>
          <a:xfrm>
            <a:off x="2119156" y="1600200"/>
            <a:ext cx="3211482" cy="2415396"/>
          </a:xfrm>
          <a:prstGeom prst="rect">
            <a:avLst/>
          </a:prstGeom>
        </p:spPr>
      </p:pic>
      <p:pic>
        <p:nvPicPr>
          <p:cNvPr id="12" name="Picture 11">
            <a:extLst>
              <a:ext uri="{FF2B5EF4-FFF2-40B4-BE49-F238E27FC236}">
                <a16:creationId xmlns:a16="http://schemas.microsoft.com/office/drawing/2014/main" id="{91C284C6-5104-44B7-95E6-1B51390EDB89}"/>
              </a:ext>
            </a:extLst>
          </p:cNvPr>
          <p:cNvPicPr>
            <a:picLocks noChangeAspect="1"/>
          </p:cNvPicPr>
          <p:nvPr/>
        </p:nvPicPr>
        <p:blipFill>
          <a:blip r:embed="rId4"/>
          <a:stretch>
            <a:fillRect/>
          </a:stretch>
        </p:blipFill>
        <p:spPr>
          <a:xfrm>
            <a:off x="6423089" y="1600200"/>
            <a:ext cx="3219023" cy="2415396"/>
          </a:xfrm>
          <a:prstGeom prst="rect">
            <a:avLst/>
          </a:prstGeom>
        </p:spPr>
      </p:pic>
      <p:pic>
        <p:nvPicPr>
          <p:cNvPr id="13"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598" t="2122" r="5007" b="2461"/>
          <a:stretch/>
        </p:blipFill>
        <p:spPr bwMode="auto">
          <a:xfrm>
            <a:off x="4236354" y="4196943"/>
            <a:ext cx="3719291" cy="238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2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672" y="4193937"/>
            <a:ext cx="4020656" cy="2438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7650" name="Title 1"/>
              <p:cNvSpPr>
                <a:spLocks noGrp="1"/>
              </p:cNvSpPr>
              <p:nvPr>
                <p:ph type="title"/>
              </p:nvPr>
            </p:nvSpPr>
            <p:spPr/>
            <p:txBody>
              <a:bodyPr/>
              <a:lstStyle/>
              <a:p>
                <a:pPr/>
                <a:r>
                  <a:rPr lang="en-US" altLang="en-US" sz="3200" dirty="0"/>
                  <a:t>Log Y and Log X … </a:t>
                </a:r>
                <a:br>
                  <a:rPr lang="en-US" altLang="en-US" sz="3200" dirty="0"/>
                </a:br>
                <a14:m>
                  <m:oMathPara xmlns:m="http://schemas.openxmlformats.org/officeDocument/2006/math">
                    <m:oMathParaPr>
                      <m:jc m:val="centerGroup"/>
                    </m:oMathParaPr>
                    <m:oMath xmlns:m="http://schemas.openxmlformats.org/officeDocument/2006/math">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𝜇</m:t>
                          </m:r>
                        </m:e>
                        <m:sub>
                          <m:r>
                            <m:rPr>
                              <m:sty m:val="p"/>
                            </m:rPr>
                            <a:rPr lang="en-US" altLang="en-US" sz="3200">
                              <a:latin typeface="Cambria Math" panose="02040503050406030204" pitchFamily="18" charset="0"/>
                            </a:rPr>
                            <m:t>Log</m:t>
                          </m:r>
                          <m:r>
                            <a:rPr lang="en-US" altLang="en-US" sz="3200">
                              <a:latin typeface="Cambria Math" panose="02040503050406030204" pitchFamily="18" charset="0"/>
                            </a:rPr>
                            <m:t>(</m:t>
                          </m:r>
                          <m:r>
                            <a:rPr lang="en-US" altLang="en-US" sz="3200">
                              <a:latin typeface="Cambria Math" panose="02040503050406030204" pitchFamily="18" charset="0"/>
                            </a:rPr>
                            <m:t>𝐵𝑢𝑐h𝑎𝑛𝑎𝑛</m:t>
                          </m:r>
                          <m:r>
                            <a:rPr lang="en-US" altLang="en-US" sz="3200">
                              <a:latin typeface="Cambria Math" panose="02040503050406030204" pitchFamily="18" charset="0"/>
                            </a:rPr>
                            <m:t>)</m:t>
                          </m:r>
                        </m:sub>
                      </m:sSub>
                      <m:r>
                        <a:rPr lang="en-US" altLang="en-US" sz="3200">
                          <a:latin typeface="Cambria Math" panose="02040503050406030204" pitchFamily="18" charset="0"/>
                        </a:rPr>
                        <m:t>=</m:t>
                      </m:r>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𝛽</m:t>
                          </m:r>
                        </m:e>
                        <m:sub>
                          <m:r>
                            <a:rPr lang="en-US" altLang="en-US" sz="3200">
                              <a:latin typeface="Cambria Math" panose="02040503050406030204" pitchFamily="18" charset="0"/>
                            </a:rPr>
                            <m:t>0</m:t>
                          </m:r>
                        </m:sub>
                      </m:sSub>
                      <m:r>
                        <a:rPr lang="en-US" altLang="en-US" sz="3200">
                          <a:latin typeface="Cambria Math" panose="02040503050406030204" pitchFamily="18" charset="0"/>
                        </a:rPr>
                        <m:t>+</m:t>
                      </m:r>
                      <m:sSub>
                        <m:sSubPr>
                          <m:ctrlPr>
                            <a:rPr lang="en-US" altLang="en-US" sz="3200" i="1">
                              <a:latin typeface="Cambria Math" panose="02040503050406030204" pitchFamily="18" charset="0"/>
                            </a:rPr>
                          </m:ctrlPr>
                        </m:sSubPr>
                        <m:e>
                          <m:r>
                            <a:rPr lang="en-US" altLang="en-US" sz="3200">
                              <a:latin typeface="Cambria Math" panose="02040503050406030204" pitchFamily="18" charset="0"/>
                            </a:rPr>
                            <m:t>𝛽</m:t>
                          </m:r>
                        </m:e>
                        <m:sub>
                          <m:r>
                            <a:rPr lang="en-US" altLang="en-US" sz="3200">
                              <a:latin typeface="Cambria Math" panose="02040503050406030204" pitchFamily="18" charset="0"/>
                            </a:rPr>
                            <m:t>1</m:t>
                          </m:r>
                        </m:sub>
                      </m:sSub>
                      <m:r>
                        <m:rPr>
                          <m:sty m:val="p"/>
                        </m:rPr>
                        <a:rPr lang="en-US" altLang="en-US" sz="3200">
                          <a:latin typeface="Cambria Math" panose="02040503050406030204" pitchFamily="18" charset="0"/>
                        </a:rPr>
                        <m:t>log</m:t>
                      </m:r>
                      <m:r>
                        <a:rPr lang="en-US" altLang="en-US" sz="3200">
                          <a:latin typeface="Cambria Math" panose="02040503050406030204" pitchFamily="18" charset="0"/>
                        </a:rPr>
                        <m:t>(</m:t>
                      </m:r>
                      <m:r>
                        <a:rPr lang="en-US" altLang="en-US" sz="3200">
                          <a:latin typeface="Cambria Math" panose="02040503050406030204" pitchFamily="18" charset="0"/>
                        </a:rPr>
                        <m:t>𝐵𝑢𝑠h</m:t>
                      </m:r>
                      <m:r>
                        <a:rPr lang="en-US" altLang="en-US" sz="3200">
                          <a:latin typeface="Cambria Math" panose="02040503050406030204" pitchFamily="18" charset="0"/>
                        </a:rPr>
                        <m:t>)</m:t>
                      </m:r>
                    </m:oMath>
                  </m:oMathPara>
                </a14:m>
                <a:endParaRPr lang="en-US" altLang="en-US" sz="3200" dirty="0"/>
              </a:p>
            </p:txBody>
          </p:sp>
        </mc:Choice>
        <mc:Fallback xmlns="">
          <p:sp>
            <p:nvSpPr>
              <p:cNvPr id="27650" name="Title 1"/>
              <p:cNvSpPr>
                <a:spLocks noGrp="1" noRot="1" noChangeAspect="1" noMove="1" noResize="1" noEditPoints="1" noAdjustHandles="1" noChangeArrowheads="1" noChangeShapeType="1" noTextEdit="1"/>
              </p:cNvSpPr>
              <p:nvPr>
                <p:ph type="title"/>
              </p:nvPr>
            </p:nvSpPr>
            <p:spPr>
              <a:blipFill>
                <a:blip r:embed="rId3"/>
                <a:stretch>
                  <a:fillRect t="-6667" b="-7778"/>
                </a:stretch>
              </a:blipFill>
            </p:spPr>
            <p:txBody>
              <a:bodyPr/>
              <a:lstStyle/>
              <a:p>
                <a:r>
                  <a:rPr lang="en-US">
                    <a:noFill/>
                  </a:rPr>
                  <a:t> </a:t>
                </a:r>
              </a:p>
            </p:txBody>
          </p:sp>
        </mc:Fallback>
      </mc:AlternateContent>
      <p:sp>
        <p:nvSpPr>
          <p:cNvPr id="2" name="TextBox 1"/>
          <p:cNvSpPr txBox="1"/>
          <p:nvPr/>
        </p:nvSpPr>
        <p:spPr>
          <a:xfrm>
            <a:off x="8077200" y="4930949"/>
            <a:ext cx="2971800" cy="923330"/>
          </a:xfrm>
          <a:prstGeom prst="rect">
            <a:avLst/>
          </a:prstGeom>
          <a:noFill/>
        </p:spPr>
        <p:txBody>
          <a:bodyPr wrap="square" rtlCol="0">
            <a:noAutofit/>
          </a:bodyPr>
          <a:lstStyle/>
          <a:p>
            <a:r>
              <a:rPr lang="en-US" dirty="0"/>
              <a:t>Residuals are a random cloud with equal variances! Log-log transform, it is!</a:t>
            </a:r>
          </a:p>
        </p:txBody>
      </p:sp>
      <p:pic>
        <p:nvPicPr>
          <p:cNvPr id="11" name="Picture 10">
            <a:extLst>
              <a:ext uri="{FF2B5EF4-FFF2-40B4-BE49-F238E27FC236}">
                <a16:creationId xmlns:a16="http://schemas.microsoft.com/office/drawing/2014/main" id="{E42D116A-A750-43AF-8DE2-2BC791D35C48}"/>
              </a:ext>
            </a:extLst>
          </p:cNvPr>
          <p:cNvPicPr>
            <a:picLocks noChangeAspect="1"/>
          </p:cNvPicPr>
          <p:nvPr/>
        </p:nvPicPr>
        <p:blipFill>
          <a:blip r:embed="rId4"/>
          <a:stretch>
            <a:fillRect/>
          </a:stretch>
        </p:blipFill>
        <p:spPr>
          <a:xfrm>
            <a:off x="6415262" y="1600201"/>
            <a:ext cx="3234677" cy="2415395"/>
          </a:xfrm>
          <a:prstGeom prst="rect">
            <a:avLst/>
          </a:prstGeom>
        </p:spPr>
      </p:pic>
      <p:pic>
        <p:nvPicPr>
          <p:cNvPr id="12" name="Picture 11">
            <a:extLst>
              <a:ext uri="{FF2B5EF4-FFF2-40B4-BE49-F238E27FC236}">
                <a16:creationId xmlns:a16="http://schemas.microsoft.com/office/drawing/2014/main" id="{797C2BD6-8BBD-43BF-9BFB-67BA5BDC1238}"/>
              </a:ext>
            </a:extLst>
          </p:cNvPr>
          <p:cNvPicPr>
            <a:picLocks noChangeAspect="1"/>
          </p:cNvPicPr>
          <p:nvPr/>
        </p:nvPicPr>
        <p:blipFill>
          <a:blip r:embed="rId5"/>
          <a:stretch>
            <a:fillRect/>
          </a:stretch>
        </p:blipFill>
        <p:spPr>
          <a:xfrm>
            <a:off x="2104711" y="1600200"/>
            <a:ext cx="3240373" cy="2415396"/>
          </a:xfrm>
          <a:prstGeom prst="rect">
            <a:avLst/>
          </a:prstGeom>
        </p:spPr>
      </p:pic>
    </p:spTree>
    <p:extLst>
      <p:ext uri="{BB962C8B-B14F-4D97-AF65-F5344CB8AC3E}">
        <p14:creationId xmlns:p14="http://schemas.microsoft.com/office/powerpoint/2010/main" val="317643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Interpretation</a:t>
            </a:r>
          </a:p>
        </p:txBody>
      </p:sp>
      <p:sp>
        <p:nvSpPr>
          <p:cNvPr id="5" name="TextBox 4"/>
          <p:cNvSpPr txBox="1">
            <a:spLocks noChangeArrowheads="1"/>
          </p:cNvSpPr>
          <p:nvPr/>
        </p:nvSpPr>
        <p:spPr bwMode="auto">
          <a:xfrm>
            <a:off x="4733638" y="4169111"/>
            <a:ext cx="1685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dirty="0"/>
              <a:t>log(152,846) = 11.93</a:t>
            </a:r>
          </a:p>
        </p:txBody>
      </p:sp>
      <mc:AlternateContent xmlns:mc="http://schemas.openxmlformats.org/markup-compatibility/2006" xmlns:a14="http://schemas.microsoft.com/office/drawing/2010/main">
        <mc:Choice Requires="a14">
          <p:sp>
            <p:nvSpPr>
              <p:cNvPr id="2" name="TextBox 1"/>
              <p:cNvSpPr txBox="1"/>
              <p:nvPr/>
            </p:nvSpPr>
            <p:spPr>
              <a:xfrm>
                <a:off x="2362200" y="6013549"/>
                <a:ext cx="7467600" cy="646331"/>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95% </m:t>
                      </m:r>
                      <m:r>
                        <a:rPr lang="en-US" b="0" i="1" smtClean="0">
                          <a:latin typeface="Cambria Math" panose="02040503050406030204" pitchFamily="18" charset="0"/>
                        </a:rPr>
                        <m:t>𝑝</m:t>
                      </m:r>
                      <m:r>
                        <a:rPr lang="en-US" i="1" smtClean="0">
                          <a:latin typeface="Cambria Math"/>
                        </a:rPr>
                        <m:t>𝑟𝑒𝑑𝑖𝑐𝑡𝑖𝑜𝑛</m:t>
                      </m:r>
                      <m:r>
                        <a:rPr lang="en-US" i="1" smtClean="0">
                          <a:latin typeface="Cambria Math"/>
                        </a:rPr>
                        <m:t> </m:t>
                      </m:r>
                      <m:r>
                        <a:rPr lang="en-US" b="0" i="1" smtClean="0">
                          <a:latin typeface="Cambria Math" panose="02040503050406030204" pitchFamily="18" charset="0"/>
                        </a:rPr>
                        <m:t>𝑖</m:t>
                      </m:r>
                      <m:r>
                        <a:rPr lang="en-US" i="1" smtClean="0">
                          <a:latin typeface="Cambria Math"/>
                        </a:rPr>
                        <m:t>𝑛𝑡𝑒𝑟𝑣𝑎𝑙</m:t>
                      </m:r>
                      <m:r>
                        <a:rPr lang="en-US" i="1">
                          <a:latin typeface="Cambria Math"/>
                        </a:rPr>
                        <m:t> </m:t>
                      </m:r>
                      <m:r>
                        <a:rPr lang="en-US" i="1">
                          <a:latin typeface="Cambria Math"/>
                        </a:rPr>
                        <m:t>𝑓𝑜𝑟</m:t>
                      </m:r>
                      <m:r>
                        <a:rPr lang="en-US" i="1">
                          <a:latin typeface="Cambria Math"/>
                        </a:rPr>
                        <m:t> </m:t>
                      </m:r>
                      <m:r>
                        <a:rPr lang="en-US" i="1">
                          <a:latin typeface="Cambria Math"/>
                        </a:rPr>
                        <m:t>𝐵𝑢𝑐h𝑎𝑛𝑎𝑛</m:t>
                      </m:r>
                      <m:r>
                        <a:rPr lang="en-US" i="1">
                          <a:latin typeface="Cambria Math"/>
                        </a:rPr>
                        <m:t> </m:t>
                      </m:r>
                      <m:r>
                        <a:rPr lang="en-US" b="0" i="1" smtClean="0">
                          <a:latin typeface="Cambria Math" panose="02040503050406030204" pitchFamily="18" charset="0"/>
                        </a:rPr>
                        <m:t>𝑣</m:t>
                      </m:r>
                      <m:r>
                        <a:rPr lang="en-US" i="1">
                          <a:latin typeface="Cambria Math"/>
                        </a:rPr>
                        <m:t>𝑜𝑡𝑒𝑠</m:t>
                      </m:r>
                      <m:r>
                        <a:rPr lang="en-US" i="1">
                          <a:latin typeface="Cambria Math"/>
                        </a:rPr>
                        <m:t> </m:t>
                      </m:r>
                      <m:r>
                        <a:rPr lang="en-US" i="1">
                          <a:latin typeface="Cambria Math"/>
                        </a:rPr>
                        <m:t>𝑎𝑡</m:t>
                      </m:r>
                      <m:r>
                        <a:rPr lang="en-US" i="1">
                          <a:latin typeface="Cambria Math"/>
                        </a:rPr>
                        <m:t> </m:t>
                      </m:r>
                      <m:r>
                        <a:rPr lang="en-US" i="1">
                          <a:latin typeface="Cambria Math"/>
                        </a:rPr>
                        <m:t>𝐵𝑢𝑠h</m:t>
                      </m:r>
                      <m:r>
                        <a:rPr lang="en-US" i="1">
                          <a:latin typeface="Cambria Math"/>
                        </a:rPr>
                        <m:t> </m:t>
                      </m:r>
                      <m:r>
                        <a:rPr lang="en-US" b="0" i="1" smtClean="0">
                          <a:latin typeface="Cambria Math" panose="02040503050406030204" pitchFamily="18" charset="0"/>
                        </a:rPr>
                        <m:t>𝑣</m:t>
                      </m:r>
                      <m:r>
                        <a:rPr lang="en-US" i="1">
                          <a:latin typeface="Cambria Math"/>
                        </a:rPr>
                        <m:t>𝑜𝑡𝑒𝑠</m:t>
                      </m:r>
                      <m:r>
                        <a:rPr lang="en-US" i="1">
                          <a:latin typeface="Cambria Math"/>
                        </a:rPr>
                        <m:t>=152,846 </m:t>
                      </m:r>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𝑖𝑠</m:t>
                      </m:r>
                      <m:r>
                        <a:rPr lang="en-US" i="1">
                          <a:latin typeface="Cambria Math"/>
                        </a:rPr>
                        <m:t> </m:t>
                      </m:r>
                      <m:d>
                        <m:dPr>
                          <m:ctrlPr>
                            <a:rPr lang="en-US" i="1">
                              <a:latin typeface="Cambria Math" panose="02040503050406030204" pitchFamily="18" charset="0"/>
                            </a:rPr>
                          </m:ctrlPr>
                        </m:dPr>
                        <m:e>
                          <m:r>
                            <a:rPr lang="en-US" i="1">
                              <a:latin typeface="Cambria Math"/>
                            </a:rPr>
                            <m:t>251</m:t>
                          </m:r>
                          <m:r>
                            <a:rPr lang="en-US" i="1">
                              <a:latin typeface="Cambria Math" charset="0"/>
                            </a:rPr>
                            <m:t> </m:t>
                          </m:r>
                          <m:r>
                            <a:rPr lang="en-US" i="1">
                              <a:latin typeface="Cambria Math" charset="0"/>
                            </a:rPr>
                            <m:t>𝑣𝑜𝑡𝑒𝑠</m:t>
                          </m:r>
                          <m:r>
                            <a:rPr lang="en-US" i="1">
                              <a:latin typeface="Cambria Math"/>
                            </a:rPr>
                            <m:t>, 1399</m:t>
                          </m:r>
                          <m:r>
                            <a:rPr lang="en-US" i="1">
                              <a:latin typeface="Cambria Math" charset="0"/>
                            </a:rPr>
                            <m:t> </m:t>
                          </m:r>
                          <m:r>
                            <a:rPr lang="en-US" i="1">
                              <a:latin typeface="Cambria Math" charset="0"/>
                            </a:rPr>
                            <m:t>𝑣𝑜𝑡𝑒𝑠</m:t>
                          </m:r>
                        </m:e>
                      </m:d>
                      <m:r>
                        <a:rPr lang="en-US" i="1">
                          <a:latin typeface="Cambria Math" panose="02040503050406030204" pitchFamily="18" charset="0"/>
                        </a:rPr>
                        <m:t>, </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𝑏𝑒𝑠𝑡</m:t>
                      </m:r>
                      <m:r>
                        <a:rPr lang="en-US" i="1">
                          <a:latin typeface="Cambria Math" panose="02040503050406030204" pitchFamily="18" charset="0"/>
                        </a:rPr>
                        <m:t> </m:t>
                      </m:r>
                      <m:r>
                        <a:rPr lang="en-US" i="1">
                          <a:latin typeface="Cambria Math" panose="02040503050406030204" pitchFamily="18" charset="0"/>
                        </a:rPr>
                        <m:t>𝑒𝑠𝑡𝑖𝑚𝑎𝑡𝑒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590 </m:t>
                      </m:r>
                      <m:r>
                        <a:rPr lang="en-US" i="1">
                          <a:latin typeface="Cambria Math" panose="02040503050406030204" pitchFamily="18" charset="0"/>
                        </a:rPr>
                        <m:t>𝑣𝑜𝑡𝑒𝑠</m:t>
                      </m:r>
                      <m:r>
                        <a:rPr lang="en-US" i="1">
                          <a:latin typeface="Cambria Math" panose="02040503050406030204" pitchFamily="18"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62200" y="6013549"/>
                <a:ext cx="7467600" cy="646331"/>
              </a:xfrm>
              <a:prstGeom prst="rect">
                <a:avLst/>
              </a:prstGeom>
              <a:blipFill>
                <a:blip r:embed="rId3"/>
                <a:stretch>
                  <a:fillRect b="-9804"/>
                </a:stretch>
              </a:blipFill>
            </p:spPr>
            <p:txBody>
              <a:bodyPr/>
              <a:lstStyle/>
              <a:p>
                <a:r>
                  <a:rPr lang="en-US">
                    <a:noFill/>
                  </a:rPr>
                  <a:t> </a:t>
                </a:r>
              </a:p>
            </p:txBody>
          </p:sp>
        </mc:Fallback>
      </mc:AlternateContent>
      <p:sp>
        <p:nvSpPr>
          <p:cNvPr id="3" name="TextBox 2"/>
          <p:cNvSpPr txBox="1"/>
          <p:nvPr/>
        </p:nvSpPr>
        <p:spPr>
          <a:xfrm>
            <a:off x="609600" y="1618536"/>
            <a:ext cx="4648200" cy="369332"/>
          </a:xfrm>
          <a:prstGeom prst="rect">
            <a:avLst/>
          </a:prstGeom>
          <a:noFill/>
        </p:spPr>
        <p:txBody>
          <a:bodyPr wrap="square" rtlCol="0">
            <a:noAutofit/>
          </a:bodyPr>
          <a:lstStyle/>
          <a:p>
            <a:r>
              <a:rPr lang="en-US" dirty="0"/>
              <a:t>Bush votes in Palm Beach County: 152,846</a:t>
            </a:r>
          </a:p>
        </p:txBody>
      </p:sp>
      <p:pic>
        <p:nvPicPr>
          <p:cNvPr id="2867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184" y="2100907"/>
            <a:ext cx="3410280" cy="1386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stretch>
            <a:fillRect/>
          </a:stretch>
        </p:blipFill>
        <p:spPr>
          <a:xfrm>
            <a:off x="8028997" y="2100907"/>
            <a:ext cx="3560660" cy="1386114"/>
          </a:xfrm>
          <a:prstGeom prst="rect">
            <a:avLst/>
          </a:prstGeom>
        </p:spPr>
      </p:pic>
      <p:pic>
        <p:nvPicPr>
          <p:cNvPr id="11" name="Picture 10"/>
          <p:cNvPicPr>
            <a:picLocks noChangeAspect="1"/>
          </p:cNvPicPr>
          <p:nvPr/>
        </p:nvPicPr>
        <p:blipFill>
          <a:blip r:embed="rId6"/>
          <a:stretch>
            <a:fillRect/>
          </a:stretch>
        </p:blipFill>
        <p:spPr>
          <a:xfrm>
            <a:off x="8050101" y="3447625"/>
            <a:ext cx="3555159" cy="504850"/>
          </a:xfrm>
          <a:prstGeom prst="rect">
            <a:avLst/>
          </a:prstGeom>
        </p:spPr>
      </p:pic>
      <p:sp>
        <p:nvSpPr>
          <p:cNvPr id="13" name="TextBox 12"/>
          <p:cNvSpPr txBox="1"/>
          <p:nvPr/>
        </p:nvSpPr>
        <p:spPr>
          <a:xfrm>
            <a:off x="6848314" y="4975644"/>
            <a:ext cx="1507401" cy="369332"/>
          </a:xfrm>
          <a:prstGeom prst="rect">
            <a:avLst/>
          </a:prstGeom>
          <a:noFill/>
        </p:spPr>
        <p:txBody>
          <a:bodyPr wrap="square" rtlCol="0">
            <a:noAutofit/>
          </a:bodyPr>
          <a:lstStyle/>
          <a:p>
            <a:r>
              <a:rPr lang="en-US" dirty="0"/>
              <a:t>e</a:t>
            </a:r>
            <a:r>
              <a:rPr lang="en-US" baseline="30000" dirty="0"/>
              <a:t>5.5247</a:t>
            </a:r>
            <a:r>
              <a:rPr lang="en-US" dirty="0"/>
              <a:t> = 251</a:t>
            </a:r>
          </a:p>
        </p:txBody>
      </p:sp>
      <mc:AlternateContent xmlns:mc="http://schemas.openxmlformats.org/markup-compatibility/2006" xmlns:a14="http://schemas.microsoft.com/office/drawing/2010/main">
        <mc:Choice Requires="a14">
          <p:sp>
            <p:nvSpPr>
              <p:cNvPr id="14" name="TextBox 13"/>
              <p:cNvSpPr txBox="1"/>
              <p:nvPr/>
            </p:nvSpPr>
            <p:spPr>
              <a:xfrm>
                <a:off x="609600" y="3819266"/>
                <a:ext cx="4408706" cy="2462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rPr>
                        <m:t>𝑃𝑟𝑒𝑑</m:t>
                      </m:r>
                      <m:r>
                        <a:rPr lang="en-US" altLang="en-US" sz="1600">
                          <a:latin typeface="Cambria Math" panose="02040503050406030204" pitchFamily="18" charset="0"/>
                        </a:rPr>
                        <m:t>(</m:t>
                      </m:r>
                      <m:func>
                        <m:funcPr>
                          <m:ctrlPr>
                            <a:rPr lang="en-US" altLang="en-US" sz="1600" i="1">
                              <a:latin typeface="Cambria Math" panose="02040503050406030204" pitchFamily="18" charset="0"/>
                            </a:rPr>
                          </m:ctrlPr>
                        </m:funcPr>
                        <m:fName>
                          <m:r>
                            <m:rPr>
                              <m:sty m:val="p"/>
                            </m:rPr>
                            <a:rPr lang="en-US" altLang="en-US" sz="1600">
                              <a:latin typeface="Cambria Math" panose="02040503050406030204" pitchFamily="18" charset="0"/>
                            </a:rPr>
                            <m:t>log</m:t>
                          </m:r>
                        </m:fName>
                        <m:e>
                          <m:d>
                            <m:dPr>
                              <m:ctrlPr>
                                <a:rPr lang="en-US" altLang="en-US" sz="1600" i="1">
                                  <a:latin typeface="Cambria Math" panose="02040503050406030204" pitchFamily="18" charset="0"/>
                                </a:rPr>
                              </m:ctrlPr>
                            </m:dPr>
                            <m:e>
                              <m:r>
                                <a:rPr lang="en-US" altLang="en-US" sz="1600" i="1">
                                  <a:latin typeface="Cambria Math" panose="02040503050406030204" pitchFamily="18" charset="0"/>
                                </a:rPr>
                                <m:t>𝐵𝑢𝑐h𝑎𝑛𝑎𝑛</m:t>
                              </m:r>
                            </m:e>
                          </m:d>
                        </m:e>
                      </m:func>
                      <m:r>
                        <a:rPr lang="en-US" altLang="en-US" sz="1600" i="1">
                          <a:latin typeface="Cambria Math" panose="02040503050406030204" pitchFamily="18" charset="0"/>
                        </a:rPr>
                        <m:t>)</m:t>
                      </m:r>
                      <m:r>
                        <a:rPr lang="en-US" sz="1600" i="1">
                          <a:latin typeface="Cambria Math" panose="02040503050406030204" pitchFamily="18" charset="0"/>
                        </a:rPr>
                        <m:t>=−2.34+.731</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r>
                                <a:rPr lang="en-US" sz="1600" i="1">
                                  <a:latin typeface="Cambria Math" panose="02040503050406030204" pitchFamily="18" charset="0"/>
                                </a:rPr>
                                <m:t>𝐵𝑢𝑠h</m:t>
                              </m:r>
                            </m:e>
                          </m:d>
                        </m:e>
                      </m:func>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3819266"/>
                <a:ext cx="4408706" cy="246221"/>
              </a:xfrm>
              <a:prstGeom prst="rect">
                <a:avLst/>
              </a:prstGeom>
              <a:blipFill>
                <a:blip r:embed="rId7"/>
                <a:stretch>
                  <a:fillRect l="-5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09600" y="4548960"/>
                <a:ext cx="4141775" cy="2462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rPr>
                        <m:t>𝑃𝑟𝑒𝑑</m:t>
                      </m:r>
                      <m:r>
                        <a:rPr lang="en-US" altLang="en-US" sz="1600">
                          <a:latin typeface="Cambria Math" panose="02040503050406030204" pitchFamily="18" charset="0"/>
                        </a:rPr>
                        <m:t>(</m:t>
                      </m:r>
                      <m:func>
                        <m:funcPr>
                          <m:ctrlPr>
                            <a:rPr lang="en-US" altLang="en-US" sz="1600" i="1">
                              <a:latin typeface="Cambria Math" panose="02040503050406030204" pitchFamily="18" charset="0"/>
                            </a:rPr>
                          </m:ctrlPr>
                        </m:funcPr>
                        <m:fName>
                          <m:r>
                            <m:rPr>
                              <m:sty m:val="p"/>
                            </m:rPr>
                            <a:rPr lang="en-US" altLang="en-US" sz="1600">
                              <a:latin typeface="Cambria Math" panose="02040503050406030204" pitchFamily="18" charset="0"/>
                            </a:rPr>
                            <m:t>log</m:t>
                          </m:r>
                        </m:fName>
                        <m:e>
                          <m:d>
                            <m:dPr>
                              <m:ctrlPr>
                                <a:rPr lang="en-US" altLang="en-US" sz="1600" i="1">
                                  <a:latin typeface="Cambria Math" panose="02040503050406030204" pitchFamily="18" charset="0"/>
                                </a:rPr>
                              </m:ctrlPr>
                            </m:dPr>
                            <m:e>
                              <m:r>
                                <a:rPr lang="en-US" altLang="en-US" sz="1600" i="1">
                                  <a:latin typeface="Cambria Math" panose="02040503050406030204" pitchFamily="18" charset="0"/>
                                </a:rPr>
                                <m:t>𝐵𝑢𝑐h𝑎𝑛𝑎𝑛</m:t>
                              </m:r>
                            </m:e>
                          </m:d>
                        </m:e>
                      </m:func>
                      <m:r>
                        <a:rPr lang="en-US" altLang="en-US" sz="1600" i="1">
                          <a:latin typeface="Cambria Math" panose="02040503050406030204" pitchFamily="18" charset="0"/>
                        </a:rPr>
                        <m:t>)</m:t>
                      </m:r>
                      <m:r>
                        <a:rPr lang="en-US" sz="1600" i="1">
                          <a:latin typeface="Cambria Math" panose="02040503050406030204" pitchFamily="18" charset="0"/>
                        </a:rPr>
                        <m:t>=−2.34+.731</m:t>
                      </m:r>
                      <m:d>
                        <m:dPr>
                          <m:ctrlPr>
                            <a:rPr lang="en-US" sz="1600" i="1">
                              <a:latin typeface="Cambria Math" panose="02040503050406030204" pitchFamily="18" charset="0"/>
                            </a:rPr>
                          </m:ctrlPr>
                        </m:dPr>
                        <m:e>
                          <m:r>
                            <a:rPr lang="en-US" sz="1600" i="1">
                              <a:latin typeface="Cambria Math" panose="02040503050406030204" pitchFamily="18" charset="0"/>
                            </a:rPr>
                            <m:t>11.93</m:t>
                          </m:r>
                        </m:e>
                      </m:d>
                    </m:oMath>
                  </m:oMathPara>
                </a14:m>
                <a:endParaRPr lang="en-US" sz="16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09600" y="4548960"/>
                <a:ext cx="4141775" cy="246221"/>
              </a:xfrm>
              <a:prstGeom prst="rect">
                <a:avLst/>
              </a:prstGeom>
              <a:blipFill>
                <a:blip r:embed="rId8"/>
                <a:stretch>
                  <a:fillRect l="-589" b="-34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09600" y="4898805"/>
                <a:ext cx="2692467" cy="2462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rPr>
                        <m:t>𝑃𝑟𝑒𝑑</m:t>
                      </m:r>
                      <m:r>
                        <a:rPr lang="en-US" altLang="en-US" sz="1600">
                          <a:latin typeface="Cambria Math" panose="02040503050406030204" pitchFamily="18" charset="0"/>
                        </a:rPr>
                        <m:t>(</m:t>
                      </m:r>
                      <m:func>
                        <m:funcPr>
                          <m:ctrlPr>
                            <a:rPr lang="en-US" altLang="en-US" sz="1600" i="1">
                              <a:latin typeface="Cambria Math" panose="02040503050406030204" pitchFamily="18" charset="0"/>
                            </a:rPr>
                          </m:ctrlPr>
                        </m:funcPr>
                        <m:fName>
                          <m:r>
                            <m:rPr>
                              <m:sty m:val="p"/>
                            </m:rPr>
                            <a:rPr lang="en-US" altLang="en-US" sz="1600">
                              <a:latin typeface="Cambria Math" panose="02040503050406030204" pitchFamily="18" charset="0"/>
                            </a:rPr>
                            <m:t>log</m:t>
                          </m:r>
                        </m:fName>
                        <m:e>
                          <m:d>
                            <m:dPr>
                              <m:ctrlPr>
                                <a:rPr lang="en-US" altLang="en-US" sz="1600" i="1">
                                  <a:latin typeface="Cambria Math" panose="02040503050406030204" pitchFamily="18" charset="0"/>
                                </a:rPr>
                              </m:ctrlPr>
                            </m:dPr>
                            <m:e>
                              <m:r>
                                <a:rPr lang="en-US" altLang="en-US" sz="1600" i="1">
                                  <a:latin typeface="Cambria Math" panose="02040503050406030204" pitchFamily="18" charset="0"/>
                                </a:rPr>
                                <m:t>𝐵𝑢𝑐h𝑎𝑛𝑎𝑛</m:t>
                              </m:r>
                            </m:e>
                          </m:d>
                        </m:e>
                      </m:func>
                      <m:r>
                        <a:rPr lang="en-US" altLang="en-US" sz="1600" i="1">
                          <a:latin typeface="Cambria Math" panose="02040503050406030204" pitchFamily="18" charset="0"/>
                        </a:rPr>
                        <m:t>)</m:t>
                      </m:r>
                      <m:r>
                        <a:rPr lang="en-US" sz="1600" i="1">
                          <a:latin typeface="Cambria Math" panose="02040503050406030204" pitchFamily="18" charset="0"/>
                        </a:rPr>
                        <m:t>=6.38</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609600" y="4898805"/>
                <a:ext cx="2692467" cy="246221"/>
              </a:xfrm>
              <a:prstGeom prst="rect">
                <a:avLst/>
              </a:prstGeom>
              <a:blipFill>
                <a:blip r:embed="rId9"/>
                <a:stretch>
                  <a:fillRect l="-1131" r="-67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9600" y="5248650"/>
                <a:ext cx="2285241" cy="2462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rPr>
                        <m:t>𝑃𝑟𝑒𝑑</m:t>
                      </m:r>
                      <m:r>
                        <a:rPr lang="en-US" altLang="en-US" sz="1600">
                          <a:latin typeface="Cambria Math" panose="02040503050406030204" pitchFamily="18" charset="0"/>
                        </a:rPr>
                        <m:t>(</m:t>
                      </m:r>
                      <m:r>
                        <a:rPr lang="en-US" altLang="en-US" sz="1600" i="1">
                          <a:latin typeface="Cambria Math" panose="02040503050406030204" pitchFamily="18" charset="0"/>
                        </a:rPr>
                        <m:t>𝐵𝑢𝑐h𝑎𝑛𝑎𝑛</m:t>
                      </m:r>
                      <m:r>
                        <a:rPr lang="en-US" alt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6.38</m:t>
                          </m:r>
                        </m:sup>
                      </m:sSup>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09600" y="5248650"/>
                <a:ext cx="2285241" cy="246221"/>
              </a:xfrm>
              <a:prstGeom prst="rect">
                <a:avLst/>
              </a:prstGeom>
              <a:blipFill>
                <a:blip r:embed="rId10"/>
                <a:stretch>
                  <a:fillRect l="-1600"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9600" y="5598497"/>
                <a:ext cx="2895600" cy="338554"/>
              </a:xfrm>
              <a:prstGeom prst="rect">
                <a:avLst/>
              </a:prstGeom>
            </p:spPr>
            <p:txBody>
              <a:bodyPr wrap="square">
                <a:noAutofit/>
              </a:bodyPr>
              <a:lstStyle/>
              <a:p>
                <a:pPr/>
                <a14:m>
                  <m:oMathPara xmlns:m="http://schemas.openxmlformats.org/officeDocument/2006/math">
                    <m:oMathParaPr>
                      <m:jc m:val="left"/>
                    </m:oMathParaPr>
                    <m:oMath xmlns:m="http://schemas.openxmlformats.org/officeDocument/2006/math">
                      <m:r>
                        <a:rPr lang="en-US" altLang="en-US" sz="1600" i="1">
                          <a:latin typeface="Cambria Math" panose="02040503050406030204" pitchFamily="18" charset="0"/>
                        </a:rPr>
                        <m:t>𝑃𝑟𝑒𝑑</m:t>
                      </m:r>
                      <m:r>
                        <a:rPr lang="en-US" altLang="en-US" sz="1600">
                          <a:latin typeface="Cambria Math" panose="02040503050406030204" pitchFamily="18" charset="0"/>
                        </a:rPr>
                        <m:t>(</m:t>
                      </m:r>
                      <m:r>
                        <a:rPr lang="en-US" altLang="en-US" sz="1600" i="1">
                          <a:latin typeface="Cambria Math" panose="02040503050406030204" pitchFamily="18" charset="0"/>
                        </a:rPr>
                        <m:t>𝐵𝑢𝑐h𝑎𝑛𝑎𝑛</m:t>
                      </m:r>
                      <m:r>
                        <a:rPr lang="en-US" altLang="en-US" sz="1600" i="1">
                          <a:latin typeface="Cambria Math" panose="02040503050406030204" pitchFamily="18" charset="0"/>
                        </a:rPr>
                        <m:t>)=589.93</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609600" y="5598497"/>
                <a:ext cx="2895600" cy="338554"/>
              </a:xfrm>
              <a:prstGeom prst="rect">
                <a:avLst/>
              </a:prstGeom>
              <a:blipFill>
                <a:blip r:embed="rId11"/>
                <a:stretch>
                  <a:fillRect b="-10714"/>
                </a:stretch>
              </a:blipFill>
            </p:spPr>
            <p:txBody>
              <a:bodyPr/>
              <a:lstStyle/>
              <a:p>
                <a:r>
                  <a:rPr lang="en-IN">
                    <a:noFill/>
                  </a:rPr>
                  <a:t> </a:t>
                </a:r>
              </a:p>
            </p:txBody>
          </p:sp>
        </mc:Fallback>
      </mc:AlternateContent>
      <p:sp>
        <p:nvSpPr>
          <p:cNvPr id="16" name="Rectangle 15"/>
          <p:cNvSpPr/>
          <p:nvPr/>
        </p:nvSpPr>
        <p:spPr>
          <a:xfrm>
            <a:off x="10139882" y="3684672"/>
            <a:ext cx="851026" cy="227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4FF2A61-1AD9-431A-B16C-A61C77FA9C72}"/>
              </a:ext>
            </a:extLst>
          </p:cNvPr>
          <p:cNvPicPr>
            <a:picLocks noChangeAspect="1"/>
          </p:cNvPicPr>
          <p:nvPr/>
        </p:nvPicPr>
        <p:blipFill>
          <a:blip r:embed="rId12"/>
          <a:stretch>
            <a:fillRect/>
          </a:stretch>
        </p:blipFill>
        <p:spPr>
          <a:xfrm>
            <a:off x="609600" y="2100907"/>
            <a:ext cx="3604337" cy="611877"/>
          </a:xfrm>
          <a:prstGeom prst="rect">
            <a:avLst/>
          </a:prstGeom>
        </p:spPr>
      </p:pic>
      <p:cxnSp>
        <p:nvCxnSpPr>
          <p:cNvPr id="19" name="Straight Arrow Connector 18">
            <a:extLst>
              <a:ext uri="{FF2B5EF4-FFF2-40B4-BE49-F238E27FC236}">
                <a16:creationId xmlns:a16="http://schemas.microsoft.com/office/drawing/2014/main" id="{9B0709FD-3FF3-43F6-AA53-352E7CF8B30A}"/>
              </a:ext>
            </a:extLst>
          </p:cNvPr>
          <p:cNvCxnSpPr>
            <a:cxnSpLocks/>
          </p:cNvCxnSpPr>
          <p:nvPr/>
        </p:nvCxnSpPr>
        <p:spPr>
          <a:xfrm flipH="1">
            <a:off x="7574475" y="3912383"/>
            <a:ext cx="2843119" cy="10491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165C4C-1240-4C6D-9CBB-EFC26EF498B5}"/>
              </a:ext>
            </a:extLst>
          </p:cNvPr>
          <p:cNvCxnSpPr>
            <a:cxnSpLocks/>
          </p:cNvCxnSpPr>
          <p:nvPr/>
        </p:nvCxnSpPr>
        <p:spPr>
          <a:xfrm flipH="1">
            <a:off x="9510628" y="3912383"/>
            <a:ext cx="1294493" cy="1070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40E4394-AFD6-4F3C-BFA1-91A79E02B52F}"/>
              </a:ext>
            </a:extLst>
          </p:cNvPr>
          <p:cNvSpPr txBox="1"/>
          <p:nvPr/>
        </p:nvSpPr>
        <p:spPr>
          <a:xfrm>
            <a:off x="8743242" y="4975644"/>
            <a:ext cx="1534770" cy="369332"/>
          </a:xfrm>
          <a:prstGeom prst="rect">
            <a:avLst/>
          </a:prstGeom>
          <a:noFill/>
        </p:spPr>
        <p:txBody>
          <a:bodyPr wrap="square" rtlCol="0">
            <a:noAutofit/>
          </a:bodyPr>
          <a:lstStyle/>
          <a:p>
            <a:r>
              <a:rPr lang="en-US" dirty="0"/>
              <a:t>e</a:t>
            </a:r>
            <a:r>
              <a:rPr lang="en-US" baseline="30000" dirty="0"/>
              <a:t>7.2436</a:t>
            </a:r>
            <a:r>
              <a:rPr lang="en-US" dirty="0"/>
              <a:t>= 1399</a:t>
            </a:r>
          </a:p>
        </p:txBody>
      </p:sp>
    </p:spTree>
    <p:extLst>
      <p:ext uri="{BB962C8B-B14F-4D97-AF65-F5344CB8AC3E}">
        <p14:creationId xmlns:p14="http://schemas.microsoft.com/office/powerpoint/2010/main" val="143754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9"/>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1"/>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3" grpId="0"/>
      <p:bldP spid="14" grpId="0"/>
      <p:bldP spid="17" grpId="0"/>
      <p:bldP spid="18" grpId="0"/>
      <p:bldP spid="20" grpId="0"/>
      <p:bldP spid="15" grpId="0"/>
      <p:bldP spid="16" grpId="0" animBg="1"/>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Result!</a:t>
            </a:r>
          </a:p>
        </p:txBody>
      </p:sp>
      <p:sp>
        <p:nvSpPr>
          <p:cNvPr id="4" name="Content Placeholder 3"/>
          <p:cNvSpPr>
            <a:spLocks noGrp="1"/>
          </p:cNvSpPr>
          <p:nvPr>
            <p:ph idx="4294967295"/>
          </p:nvPr>
        </p:nvSpPr>
        <p:spPr>
          <a:xfrm>
            <a:off x="624840" y="2514601"/>
            <a:ext cx="10972800" cy="3276600"/>
          </a:xfrm>
        </p:spPr>
        <p:txBody>
          <a:bodyPr/>
          <a:lstStyle/>
          <a:p>
            <a:r>
              <a:rPr lang="en-US" altLang="en-US" dirty="0"/>
              <a:t>The actual vote count for Buchanan was 3,407, and the largest predicted (95% confidence) value was 1,399.</a:t>
            </a:r>
          </a:p>
          <a:p>
            <a:r>
              <a:rPr lang="en-US" altLang="en-US" dirty="0"/>
              <a:t>Erring on the generous side, we can predict that 3,407 – 1,399 = 2,008 votes were not meant for Buchanan.</a:t>
            </a:r>
          </a:p>
          <a:p>
            <a:r>
              <a:rPr lang="en-US" altLang="en-US" dirty="0"/>
              <a:t>If at least 400 of these were meant to be cast for Gore, the world could be a very, very different place!</a:t>
            </a:r>
          </a:p>
        </p:txBody>
      </p:sp>
      <mc:AlternateContent xmlns:mc="http://schemas.openxmlformats.org/markup-compatibility/2006" xmlns:a14="http://schemas.microsoft.com/office/drawing/2010/main">
        <mc:Choice Requires="a14">
          <p:sp>
            <p:nvSpPr>
              <p:cNvPr id="6" name="TextBox 5"/>
              <p:cNvSpPr txBox="1"/>
              <p:nvPr/>
            </p:nvSpPr>
            <p:spPr>
              <a:xfrm>
                <a:off x="1540897" y="1524001"/>
                <a:ext cx="9144000" cy="646331"/>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95% </m:t>
                      </m:r>
                      <m:r>
                        <a:rPr lang="en-US" b="0" i="1" smtClean="0">
                          <a:latin typeface="Cambria Math" panose="02040503050406030204" pitchFamily="18" charset="0"/>
                        </a:rPr>
                        <m:t>𝑝</m:t>
                      </m:r>
                      <m:r>
                        <a:rPr lang="en-US" i="1">
                          <a:latin typeface="Cambria Math"/>
                        </a:rPr>
                        <m:t>𝑟𝑒𝑑𝑖𝑐𝑡𝑖𝑜𝑛</m:t>
                      </m:r>
                      <m:r>
                        <a:rPr lang="en-US" i="1">
                          <a:latin typeface="Cambria Math"/>
                        </a:rPr>
                        <m:t> </m:t>
                      </m:r>
                      <m:r>
                        <a:rPr lang="en-US" b="0" i="1" smtClean="0">
                          <a:latin typeface="Cambria Math" panose="02040503050406030204" pitchFamily="18" charset="0"/>
                        </a:rPr>
                        <m:t>𝑖</m:t>
                      </m:r>
                      <m:r>
                        <a:rPr lang="en-US" i="1">
                          <a:latin typeface="Cambria Math"/>
                        </a:rPr>
                        <m:t>𝑛𝑡𝑒𝑟𝑣𝑎𝑙</m:t>
                      </m:r>
                      <m:r>
                        <a:rPr lang="en-US" i="1">
                          <a:latin typeface="Cambria Math"/>
                        </a:rPr>
                        <m:t> </m:t>
                      </m:r>
                      <m:r>
                        <a:rPr lang="en-US" i="1">
                          <a:latin typeface="Cambria Math"/>
                        </a:rPr>
                        <m:t>𝑓𝑜𝑟</m:t>
                      </m:r>
                      <m:r>
                        <a:rPr lang="en-US" i="1">
                          <a:latin typeface="Cambria Math"/>
                        </a:rPr>
                        <m:t> </m:t>
                      </m:r>
                      <m:r>
                        <a:rPr lang="en-US" i="1">
                          <a:latin typeface="Cambria Math"/>
                        </a:rPr>
                        <m:t>𝐵𝑢𝑐h𝑎𝑛𝑎𝑛</m:t>
                      </m:r>
                      <m:r>
                        <a:rPr lang="en-US" i="1">
                          <a:latin typeface="Cambria Math"/>
                        </a:rPr>
                        <m:t> </m:t>
                      </m:r>
                      <m:r>
                        <a:rPr lang="en-US" b="0" i="1" smtClean="0">
                          <a:latin typeface="Cambria Math" panose="02040503050406030204" pitchFamily="18" charset="0"/>
                        </a:rPr>
                        <m:t>𝑣</m:t>
                      </m:r>
                      <m:r>
                        <a:rPr lang="en-US" i="1">
                          <a:latin typeface="Cambria Math"/>
                        </a:rPr>
                        <m:t>𝑜𝑡𝑒𝑠</m:t>
                      </m:r>
                      <m:r>
                        <a:rPr lang="en-US" i="1">
                          <a:latin typeface="Cambria Math"/>
                        </a:rPr>
                        <m:t> </m:t>
                      </m:r>
                      <m:r>
                        <a:rPr lang="en-US" i="1">
                          <a:latin typeface="Cambria Math"/>
                        </a:rPr>
                        <m:t>𝑎𝑡</m:t>
                      </m:r>
                      <m:r>
                        <a:rPr lang="en-US" i="1">
                          <a:latin typeface="Cambria Math"/>
                        </a:rPr>
                        <m:t> </m:t>
                      </m:r>
                      <m:r>
                        <a:rPr lang="en-US" i="1">
                          <a:latin typeface="Cambria Math"/>
                        </a:rPr>
                        <m:t>𝐵𝑢𝑠h</m:t>
                      </m:r>
                      <m:r>
                        <a:rPr lang="en-US" i="1">
                          <a:latin typeface="Cambria Math"/>
                        </a:rPr>
                        <m:t> </m:t>
                      </m:r>
                      <m:r>
                        <a:rPr lang="en-US" b="0" i="1" smtClean="0">
                          <a:latin typeface="Cambria Math" panose="02040503050406030204" pitchFamily="18" charset="0"/>
                        </a:rPr>
                        <m:t>𝑣</m:t>
                      </m:r>
                      <m:r>
                        <a:rPr lang="en-US" i="1">
                          <a:latin typeface="Cambria Math"/>
                        </a:rPr>
                        <m:t>𝑜𝑡𝑒𝑠</m:t>
                      </m:r>
                      <m:r>
                        <a:rPr lang="en-US" i="1">
                          <a:latin typeface="Cambria Math"/>
                        </a:rPr>
                        <m:t>=152,846 </m:t>
                      </m:r>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𝑖𝑠</m:t>
                      </m:r>
                      <m:r>
                        <a:rPr lang="en-US" i="1">
                          <a:latin typeface="Cambria Math"/>
                        </a:rPr>
                        <m:t> </m:t>
                      </m:r>
                      <m:d>
                        <m:dPr>
                          <m:ctrlPr>
                            <a:rPr lang="en-US" i="1">
                              <a:latin typeface="Cambria Math" panose="02040503050406030204" pitchFamily="18" charset="0"/>
                            </a:rPr>
                          </m:ctrlPr>
                        </m:dPr>
                        <m:e>
                          <m:r>
                            <a:rPr lang="en-US" i="1">
                              <a:latin typeface="Cambria Math"/>
                            </a:rPr>
                            <m:t>251</m:t>
                          </m:r>
                          <m:r>
                            <a:rPr lang="en-US" i="1">
                              <a:latin typeface="Cambria Math" charset="0"/>
                            </a:rPr>
                            <m:t> </m:t>
                          </m:r>
                          <m:r>
                            <a:rPr lang="en-US" i="1">
                              <a:latin typeface="Cambria Math" charset="0"/>
                            </a:rPr>
                            <m:t>𝑣𝑜𝑡𝑒𝑠</m:t>
                          </m:r>
                          <m:r>
                            <a:rPr lang="en-US" i="1">
                              <a:latin typeface="Cambria Math"/>
                            </a:rPr>
                            <m:t>, 1399</m:t>
                          </m:r>
                          <m:r>
                            <a:rPr lang="en-US" i="1">
                              <a:latin typeface="Cambria Math" charset="0"/>
                            </a:rPr>
                            <m:t> </m:t>
                          </m:r>
                          <m:r>
                            <a:rPr lang="en-US" i="1">
                              <a:latin typeface="Cambria Math" charset="0"/>
                            </a:rPr>
                            <m:t>𝑣𝑜𝑡𝑒𝑠</m:t>
                          </m:r>
                        </m:e>
                      </m:d>
                      <m:r>
                        <a:rPr lang="en-US" i="1">
                          <a:latin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540897" y="1524001"/>
                <a:ext cx="9144000" cy="646331"/>
              </a:xfrm>
              <a:prstGeom prst="rect">
                <a:avLst/>
              </a:prstGeom>
              <a:blipFill>
                <a:blip r:embed="rId2"/>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847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3"/>
              <p:cNvSpPr txBox="1">
                <a:spLocks/>
              </p:cNvSpPr>
              <p:nvPr/>
            </p:nvSpPr>
            <p:spPr>
              <a:xfrm>
                <a:off x="576072" y="2272230"/>
                <a:ext cx="10972800" cy="333013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14:m>
                  <m:oMathPara xmlns:m="http://schemas.openxmlformats.org/officeDocument/2006/math">
                    <m:oMathParaPr>
                      <m:jc m:val="center"/>
                    </m:oMathParaPr>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𝑀𝑒𝑑𝑖𝑎𝑛</m:t>
                          </m:r>
                          <m:d>
                            <m:dPr>
                              <m:ctrlPr>
                                <a:rPr lang="en-US" sz="2400" i="1">
                                  <a:latin typeface="Cambria Math" panose="02040503050406030204" pitchFamily="18" charset="0"/>
                                </a:rPr>
                              </m:ctrlPr>
                            </m:dPr>
                            <m:e>
                              <m:r>
                                <a:rPr lang="en-US" sz="2400">
                                  <a:latin typeface="Cambria Math" panose="02040503050406030204" pitchFamily="18" charset="0"/>
                                </a:rPr>
                                <m:t>𝑌</m:t>
                              </m:r>
                            </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a:latin typeface="Cambria Math" panose="02040503050406030204" pitchFamily="18" charset="0"/>
                                        </a:rPr>
                                        <m:t>2</m:t>
                                      </m:r>
                                      <m:r>
                                        <a:rPr lang="en-US" sz="2400">
                                          <a:latin typeface="Cambria Math" panose="02040503050406030204" pitchFamily="18" charset="0"/>
                                        </a:rPr>
                                        <m:t>𝑋</m:t>
                                      </m:r>
                                    </m:e>
                                  </m:d>
                                </m:e>
                              </m:func>
                            </m:e>
                          </m:d>
                        </m:num>
                        <m:den>
                          <m:r>
                            <a:rPr lang="en-US" sz="2400">
                              <a:latin typeface="Cambria Math" panose="02040503050406030204" pitchFamily="18" charset="0"/>
                            </a:rPr>
                            <m:t>𝑀𝑒𝑑𝑖𝑎𝑛</m:t>
                          </m:r>
                          <m:d>
                            <m:dPr>
                              <m:ctrlPr>
                                <a:rPr lang="en-US" sz="2400" i="1">
                                  <a:latin typeface="Cambria Math" panose="02040503050406030204" pitchFamily="18" charset="0"/>
                                </a:rPr>
                              </m:ctrlPr>
                            </m:dPr>
                            <m:e>
                              <m:r>
                                <a:rPr lang="en-US" sz="2400">
                                  <a:latin typeface="Cambria Math" panose="02040503050406030204" pitchFamily="18" charset="0"/>
                                </a:rPr>
                                <m:t>𝑌</m:t>
                              </m:r>
                            </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a:latin typeface="Cambria Math" panose="02040503050406030204" pitchFamily="18" charset="0"/>
                                        </a:rPr>
                                        <m:t>𝑋</m:t>
                                      </m:r>
                                    </m:e>
                                  </m:d>
                                </m:e>
                              </m:func>
                            </m:e>
                          </m:d>
                        </m:den>
                      </m:f>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sSub>
                            <m:sSubPr>
                              <m:ctrlPr>
                                <a:rPr lang="en-US" sz="2400" i="1">
                                  <a:latin typeface="Cambria Math" panose="02040503050406030204" pitchFamily="18" charset="0"/>
                                </a:rPr>
                              </m:ctrlPr>
                            </m:sSubPr>
                            <m:e>
                              <m:r>
                                <a:rPr lang="en-US" sz="2400">
                                  <a:latin typeface="Cambria Math" panose="02040503050406030204" pitchFamily="18" charset="0"/>
                                </a:rPr>
                                <m:t>𝛽</m:t>
                              </m:r>
                            </m:e>
                            <m:sub>
                              <m:r>
                                <a:rPr lang="en-US" sz="2400">
                                  <a:latin typeface="Cambria Math" panose="02040503050406030204" pitchFamily="18" charset="0"/>
                                </a:rPr>
                                <m:t>1</m:t>
                              </m:r>
                            </m:sub>
                          </m:sSub>
                        </m:sup>
                      </m:sSup>
                    </m:oMath>
                  </m:oMathPara>
                </a14:m>
                <a:endParaRPr lang="en-US" sz="2400" dirty="0"/>
              </a:p>
              <a:p>
                <a:pPr marL="0" indent="0" algn="ctr">
                  <a:buFont typeface="Arial" charset="0"/>
                  <a:buNone/>
                </a:pPr>
                <a:endParaRPr lang="en-US" sz="2400" dirty="0"/>
              </a:p>
              <a:p>
                <a:pPr marL="0" indent="0" algn="ctr">
                  <a:buNone/>
                </a:pPr>
                <a:r>
                  <a:rPr lang="en-US" b="1" dirty="0"/>
                  <a:t>I</a:t>
                </a:r>
                <a:r>
                  <a:rPr lang="en-US" sz="2800" b="1" dirty="0"/>
                  <a:t>nterpretation: A doubling of X is associated with a </a:t>
                </a:r>
                <a14:m>
                  <m:oMath xmlns:m="http://schemas.openxmlformats.org/officeDocument/2006/math">
                    <m:sSup>
                      <m:sSupPr>
                        <m:ctrlPr>
                          <a:rPr lang="en-US" sz="2800" b="1" i="1">
                            <a:latin typeface="Cambria Math" panose="02040503050406030204" pitchFamily="18" charset="0"/>
                            <a:ea typeface="Cambria Math"/>
                          </a:rPr>
                        </m:ctrlPr>
                      </m:sSupPr>
                      <m:e>
                        <m:r>
                          <a:rPr lang="en-US" sz="2800" b="1" i="1">
                            <a:latin typeface="Cambria Math" charset="0"/>
                            <a:ea typeface="Cambria Math"/>
                          </a:rPr>
                          <m:t>𝟐</m:t>
                        </m:r>
                      </m:e>
                      <m:sup>
                        <m:sSub>
                          <m:sSubPr>
                            <m:ctrlPr>
                              <a:rPr lang="en-US" sz="2800" b="1" i="1">
                                <a:latin typeface="Cambria Math" panose="02040503050406030204" pitchFamily="18" charset="0"/>
                                <a:ea typeface="Cambria Math"/>
                              </a:rPr>
                            </m:ctrlPr>
                          </m:sSubPr>
                          <m:e>
                            <m:r>
                              <a:rPr lang="en-US" sz="2800" b="1" i="1">
                                <a:latin typeface="Cambria Math"/>
                                <a:ea typeface="Cambria Math"/>
                              </a:rPr>
                              <m:t>𝜷</m:t>
                            </m:r>
                          </m:e>
                          <m:sub>
                            <m:r>
                              <a:rPr lang="en-US" sz="2800" b="1" i="1">
                                <a:latin typeface="Cambria Math"/>
                                <a:ea typeface="Cambria Math"/>
                              </a:rPr>
                              <m:t>𝟏</m:t>
                            </m:r>
                          </m:sub>
                        </m:sSub>
                      </m:sup>
                    </m:sSup>
                  </m:oMath>
                </a14:m>
                <a:r>
                  <a:rPr lang="en-US" sz="2800" b="1" dirty="0"/>
                  <a:t> multiplicative increase in the median of Y. (This will be the case regardless of the base on the log function.)</a:t>
                </a:r>
                <a:endParaRPr lang="en-US" sz="2400" b="1" dirty="0"/>
              </a:p>
            </p:txBody>
          </p:sp>
        </mc:Choice>
        <mc:Fallback xmlns="">
          <p:sp>
            <p:nvSpPr>
              <p:cNvPr id="26" name="Content Placeholder 3"/>
              <p:cNvSpPr txBox="1">
                <a:spLocks noRot="1" noChangeAspect="1" noMove="1" noResize="1" noEditPoints="1" noAdjustHandles="1" noChangeArrowheads="1" noChangeShapeType="1" noTextEdit="1"/>
              </p:cNvSpPr>
              <p:nvPr/>
            </p:nvSpPr>
            <p:spPr>
              <a:xfrm>
                <a:off x="576072" y="2272230"/>
                <a:ext cx="10972800" cy="3330137"/>
              </a:xfrm>
              <a:prstGeom prst="rect">
                <a:avLst/>
              </a:prstGeom>
              <a:blipFill>
                <a:blip r:embed="rId2"/>
                <a:stretch>
                  <a:fillRect l="-809" r="-1618"/>
                </a:stretch>
              </a:blipFill>
            </p:spPr>
            <p:txBody>
              <a:bodyPr/>
              <a:lstStyle/>
              <a:p>
                <a:r>
                  <a:rPr lang="en-US">
                    <a:noFill/>
                  </a:rPr>
                  <a:t> </a:t>
                </a:r>
              </a:p>
            </p:txBody>
          </p:sp>
        </mc:Fallback>
      </mc:AlternateContent>
      <p:sp>
        <p:nvSpPr>
          <p:cNvPr id="28674" name="Title 1"/>
          <p:cNvSpPr>
            <a:spLocks noGrp="1"/>
          </p:cNvSpPr>
          <p:nvPr>
            <p:ph type="title"/>
          </p:nvPr>
        </p:nvSpPr>
        <p:spPr/>
        <p:txBody>
          <a:bodyPr/>
          <a:lstStyle/>
          <a:p>
            <a:r>
              <a:rPr lang="en-US" altLang="en-US" dirty="0"/>
              <a:t>Interpretation Log-Log Model</a:t>
            </a:r>
          </a:p>
        </p:txBody>
      </p:sp>
    </p:spTree>
    <p:extLst>
      <p:ext uri="{BB962C8B-B14F-4D97-AF65-F5344CB8AC3E}">
        <p14:creationId xmlns:p14="http://schemas.microsoft.com/office/powerpoint/2010/main" val="15448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id="{60D30F02-CAF6-43CF-87E0-E4018C999F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1326" y="1402791"/>
            <a:ext cx="2805383" cy="17011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609600" y="3200403"/>
                <a:ext cx="10972800" cy="3428997"/>
              </a:xfrm>
            </p:spPr>
            <p:txBody>
              <a:bodyPr/>
              <a:lstStyle/>
              <a:p>
                <a:r>
                  <a:rPr lang="en-US" sz="1400" dirty="0"/>
                  <a:t>Therefore, a doubling of the votes for Bush equates to multiplicative change of 2</a:t>
                </a:r>
                <a:r>
                  <a:rPr lang="en-US" sz="1400" baseline="30000" dirty="0"/>
                  <a:t>0.731 </a:t>
                </a:r>
                <a:r>
                  <a:rPr lang="en-US" sz="1400" dirty="0"/>
                  <a:t>= 1.66 in the median of the distribution of Buchanan votes for the given Bush tally. In other words, a doubling of votes for Bush increases the estimated median of Buchanan’s votes 66%.</a:t>
                </a:r>
              </a:p>
              <a:p>
                <a:r>
                  <a:rPr lang="en-US" sz="1400" dirty="0"/>
                  <a:t>A 95% confidence interval for </a:t>
                </a:r>
                <a14:m>
                  <m:oMath xmlns:m="http://schemas.openxmlformats.org/officeDocument/2006/math">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ea typeface="Cambria Math"/>
                      </a:rPr>
                      <m:t> </m:t>
                    </m:r>
                  </m:oMath>
                </a14:m>
                <a:r>
                  <a:rPr lang="en-US" sz="1400" dirty="0"/>
                  <a:t>is: </a:t>
                </a:r>
                <a:br>
                  <a:rPr lang="en-US" sz="1400" i="1" dirty="0">
                    <a:latin typeface="Cambria Math" panose="02040503050406030204" pitchFamily="18" charset="0"/>
                    <a:ea typeface="Cambria Math" panose="02040503050406030204" pitchFamily="18" charset="0"/>
                  </a:rPr>
                </a:br>
                <a14:m>
                  <m:oMath xmlns:m="http://schemas.openxmlformats.org/officeDocument/2006/math">
                    <m:r>
                      <a:rPr lang="en-US" sz="1400" b="0" i="1" smtClean="0">
                        <a:latin typeface="Cambria Math" panose="02040503050406030204" pitchFamily="18" charset="0"/>
                        <a:ea typeface="Cambria Math" panose="02040503050406030204" pitchFamily="18" charset="0"/>
                      </a:rPr>
                      <m:t>𝑃</m:t>
                    </m:r>
                    <m:r>
                      <a:rPr lang="en-US" sz="1400" i="1">
                        <a:latin typeface="Cambria Math" panose="02040503050406030204" pitchFamily="18" charset="0"/>
                        <a:ea typeface="Cambria Math" panose="02040503050406030204" pitchFamily="18" charset="0"/>
                      </a:rPr>
                      <m:t>𝑜𝑖𝑛𝑡</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𝑒𝑠𝑡𝑖𝑚𝑎𝑡𝑒</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𝑚𝑢𝑙𝑡𝑖𝑝𝑙𝑖𝑒𝑟</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𝑠𝑡𝑎𝑛𝑑𝑎𝑟𝑑</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𝑒𝑟𝑟𝑜𝑟</m:t>
                    </m:r>
                  </m:oMath>
                </a14:m>
                <a:r>
                  <a:rPr lang="en-US" sz="1400" dirty="0"/>
                  <a:t>.</a:t>
                </a:r>
              </a:p>
              <a:p>
                <a:pPr indent="7938">
                  <a:buNone/>
                </a:pP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𝛽</m:t>
                            </m:r>
                          </m:e>
                        </m:acc>
                      </m:e>
                      <m:sub>
                        <m:r>
                          <a:rPr lang="en-US" sz="1400" i="1">
                            <a:latin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975, </m:t>
                        </m:r>
                        <m:r>
                          <a:rPr lang="en-US" sz="1400" b="0" i="1" smtClean="0">
                            <a:latin typeface="Cambria Math" panose="02040503050406030204" pitchFamily="18" charset="0"/>
                            <a:ea typeface="Cambria Math" panose="02040503050406030204" pitchFamily="18" charset="0"/>
                          </a:rPr>
                          <m:t>66</m:t>
                        </m:r>
                        <m:r>
                          <a:rPr lang="en-US" sz="140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𝑆𝐸</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𝛽</m:t>
                            </m:r>
                          </m:e>
                        </m:acc>
                      </m:e>
                      <m:sub>
                        <m:r>
                          <a:rPr lang="en-US" sz="1400" i="1">
                            <a:latin typeface="Cambria Math" panose="02040503050406030204" pitchFamily="18" charset="0"/>
                          </a:rPr>
                          <m:t>1</m:t>
                        </m:r>
                      </m:sub>
                    </m:sSub>
                  </m:oMath>
                </a14:m>
                <a:r>
                  <a:rPr lang="en-US" sz="1400" dirty="0"/>
                  <a:t>)</a:t>
                </a:r>
              </a:p>
              <a:p>
                <a:pPr marL="0" indent="290513">
                  <a:buNone/>
                </a:pPr>
                <a:r>
                  <a:rPr lang="en-US" sz="1400" dirty="0"/>
                  <a:t>0.73096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2.00 * 0.03597</a:t>
                </a:r>
              </a:p>
              <a:p>
                <a:pPr marL="0" indent="290513">
                  <a:buNone/>
                </a:pPr>
                <a:r>
                  <a:rPr lang="en-US" sz="1400" dirty="0"/>
                  <a:t>0.73096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0.07194</a:t>
                </a:r>
              </a:p>
              <a:p>
                <a:pPr marL="0" indent="290513">
                  <a:buNone/>
                </a:pPr>
                <a:r>
                  <a:rPr lang="en-US" sz="1400" dirty="0"/>
                  <a:t>(0.659, 0.803)</a:t>
                </a:r>
              </a:p>
              <a:p>
                <a:r>
                  <a:rPr lang="en-US" sz="1400" dirty="0"/>
                  <a:t>Therefore, a 95% confidence interval for the multiplicative increase in median of Buchanan votes after a doubling of Bush votes is (2</a:t>
                </a:r>
                <a:r>
                  <a:rPr lang="en-US" sz="1400" baseline="30000" dirty="0"/>
                  <a:t>0.659</a:t>
                </a:r>
                <a:r>
                  <a:rPr lang="en-US" sz="1400" dirty="0"/>
                  <a:t>, 2</a:t>
                </a:r>
                <a:r>
                  <a:rPr lang="en-US" sz="1400" baseline="30000" dirty="0"/>
                  <a:t>0.803</a:t>
                </a:r>
                <a:r>
                  <a:rPr lang="en-US" sz="1400" dirty="0"/>
                  <a:t>) = (1.58, 1.74) = (58%, 74%) increase.</a:t>
                </a:r>
              </a:p>
              <a:p>
                <a:r>
                  <a:rPr lang="en-US" sz="1400" dirty="0"/>
                  <a:t>It is estimated that the number of Bush votes explains about 86.58% of the variation in the number of votes Buchanan receives.</a:t>
                </a:r>
                <a:endParaRPr lang="en-US" sz="1400" baseline="-25000"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609600" y="3200403"/>
                <a:ext cx="10972800" cy="3428997"/>
              </a:xfrm>
              <a:blipFill>
                <a:blip r:embed="rId4"/>
                <a:stretch>
                  <a:fillRect l="-56" t="-355"/>
                </a:stretch>
              </a:blipFill>
            </p:spPr>
            <p:txBody>
              <a:bodyPr/>
              <a:lstStyle/>
              <a:p>
                <a:r>
                  <a:rPr lang="en-US">
                    <a:noFill/>
                  </a:rPr>
                  <a:t> </a:t>
                </a:r>
              </a:p>
            </p:txBody>
          </p:sp>
        </mc:Fallback>
      </mc:AlternateContent>
      <p:cxnSp>
        <p:nvCxnSpPr>
          <p:cNvPr id="17" name="Straight Arrow Connector 16"/>
          <p:cNvCxnSpPr>
            <a:cxnSpLocks/>
            <a:stCxn id="12" idx="2"/>
          </p:cNvCxnSpPr>
          <p:nvPr/>
        </p:nvCxnSpPr>
        <p:spPr>
          <a:xfrm flipH="1">
            <a:off x="2523744" y="3038475"/>
            <a:ext cx="3938969" cy="17529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28600"/>
            <a:ext cx="10972800" cy="1143000"/>
          </a:xfrm>
        </p:spPr>
        <p:txBody>
          <a:bodyPr/>
          <a:lstStyle/>
          <a:p>
            <a:r>
              <a:rPr lang="en-US" dirty="0"/>
              <a:t>Interpretation: Log-Log</a:t>
            </a:r>
          </a:p>
        </p:txBody>
      </p:sp>
      <p:sp>
        <p:nvSpPr>
          <p:cNvPr id="3" name="Rectangle 2"/>
          <p:cNvSpPr/>
          <p:nvPr/>
        </p:nvSpPr>
        <p:spPr>
          <a:xfrm>
            <a:off x="5691188" y="2862263"/>
            <a:ext cx="528637" cy="176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219825" y="2862263"/>
            <a:ext cx="485775" cy="1762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3" name="Oval 12"/>
          <p:cNvSpPr/>
          <p:nvPr/>
        </p:nvSpPr>
        <p:spPr>
          <a:xfrm>
            <a:off x="6850380" y="1432560"/>
            <a:ext cx="457200" cy="204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5FEA7B2-4123-E64B-AAB2-A5BE82752DAE}"/>
                  </a:ext>
                </a:extLst>
              </p14:cNvPr>
              <p14:cNvContentPartPr/>
              <p14:nvPr/>
            </p14:nvContentPartPr>
            <p14:xfrm>
              <a:off x="-797616" y="4026192"/>
              <a:ext cx="360" cy="360"/>
            </p14:xfrm>
          </p:contentPart>
        </mc:Choice>
        <mc:Fallback xmlns="">
          <p:pic>
            <p:nvPicPr>
              <p:cNvPr id="6" name="Ink 5">
                <a:extLst>
                  <a:ext uri="{FF2B5EF4-FFF2-40B4-BE49-F238E27FC236}">
                    <a16:creationId xmlns:a16="http://schemas.microsoft.com/office/drawing/2014/main" id="{15FEA7B2-4123-E64B-AAB2-A5BE82752DAE}"/>
                  </a:ext>
                </a:extLst>
              </p:cNvPr>
              <p:cNvPicPr/>
              <p:nvPr/>
            </p:nvPicPr>
            <p:blipFill>
              <a:blip r:embed="rId6"/>
              <a:stretch>
                <a:fillRect/>
              </a:stretch>
            </p:blipFill>
            <p:spPr>
              <a:xfrm>
                <a:off x="-809856" y="4013952"/>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D871375-997A-3042-9444-BC7C517DB088}"/>
                  </a:ext>
                </a:extLst>
              </p14:cNvPr>
              <p14:cNvContentPartPr/>
              <p14:nvPr/>
            </p14:nvContentPartPr>
            <p14:xfrm>
              <a:off x="-1623096" y="-136488"/>
              <a:ext cx="360" cy="360"/>
            </p14:xfrm>
          </p:contentPart>
        </mc:Choice>
        <mc:Fallback xmlns="">
          <p:pic>
            <p:nvPicPr>
              <p:cNvPr id="7" name="Ink 6">
                <a:extLst>
                  <a:ext uri="{FF2B5EF4-FFF2-40B4-BE49-F238E27FC236}">
                    <a16:creationId xmlns:a16="http://schemas.microsoft.com/office/drawing/2014/main" id="{FD871375-997A-3042-9444-BC7C517DB088}"/>
                  </a:ext>
                </a:extLst>
              </p:cNvPr>
              <p:cNvPicPr/>
              <p:nvPr/>
            </p:nvPicPr>
            <p:blipFill>
              <a:blip r:embed="rId9"/>
              <a:stretch>
                <a:fillRect/>
              </a:stretch>
            </p:blipFill>
            <p:spPr>
              <a:xfrm>
                <a:off x="-1631736" y="-145488"/>
                <a:ext cx="18000" cy="18000"/>
              </a:xfrm>
              <a:prstGeom prst="rect">
                <a:avLst/>
              </a:prstGeom>
            </p:spPr>
          </p:pic>
        </mc:Fallback>
      </mc:AlternateContent>
      <p:cxnSp>
        <p:nvCxnSpPr>
          <p:cNvPr id="40" name="Straight Arrow Connector 39"/>
          <p:cNvCxnSpPr>
            <a:cxnSpLocks/>
            <a:stCxn id="12" idx="1"/>
          </p:cNvCxnSpPr>
          <p:nvPr/>
        </p:nvCxnSpPr>
        <p:spPr>
          <a:xfrm>
            <a:off x="6219825" y="2950369"/>
            <a:ext cx="1016332" cy="250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804DE82-7A0E-4D28-8CB0-D0D100334D69}"/>
                  </a:ext>
                </a:extLst>
              </p:cNvPr>
              <p:cNvSpPr/>
              <p:nvPr/>
            </p:nvSpPr>
            <p:spPr>
              <a:xfrm>
                <a:off x="1504950" y="1924268"/>
                <a:ext cx="2282740" cy="548227"/>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2</m:t>
                                      </m:r>
                                      <m:r>
                                        <a:rPr lang="en-US" sz="1400" i="1">
                                          <a:latin typeface="Cambria Math" panose="02040503050406030204" pitchFamily="18" charset="0"/>
                                        </a:rPr>
                                        <m:t>𝑋</m:t>
                                      </m:r>
                                    </m:e>
                                  </m:d>
                                </m:e>
                              </m:func>
                            </m:e>
                          </m:d>
                        </m:num>
                        <m:den>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i="1">
                                          <a:latin typeface="Cambria Math" panose="02040503050406030204" pitchFamily="18" charset="0"/>
                                        </a:rPr>
                                        <m:t>𝑋</m:t>
                                      </m:r>
                                    </m:e>
                                  </m:d>
                                </m:e>
                              </m:func>
                            </m:e>
                          </m:d>
                        </m:den>
                      </m:f>
                      <m:r>
                        <a:rPr lang="en-US" sz="1400" b="0" i="1" smtClean="0">
                          <a:latin typeface="Cambria Math" panose="02040503050406030204" pitchFamily="18" charset="0"/>
                        </a:rPr>
                        <m:t> </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sup>
                      </m:sSup>
                    </m:oMath>
                  </m:oMathPara>
                </a14:m>
                <a:endParaRPr lang="en-US" sz="1400" dirty="0"/>
              </a:p>
            </p:txBody>
          </p:sp>
        </mc:Choice>
        <mc:Fallback xmlns="">
          <p:sp>
            <p:nvSpPr>
              <p:cNvPr id="15" name="Rectangle 14">
                <a:extLst>
                  <a:ext uri="{FF2B5EF4-FFF2-40B4-BE49-F238E27FC236}">
                    <a16:creationId xmlns:a16="http://schemas.microsoft.com/office/drawing/2014/main" id="{2804DE82-7A0E-4D28-8CB0-D0D100334D69}"/>
                  </a:ext>
                </a:extLst>
              </p:cNvPr>
              <p:cNvSpPr>
                <a:spLocks noRot="1" noChangeAspect="1" noMove="1" noResize="1" noEditPoints="1" noAdjustHandles="1" noChangeArrowheads="1" noChangeShapeType="1" noTextEdit="1"/>
              </p:cNvSpPr>
              <p:nvPr/>
            </p:nvSpPr>
            <p:spPr>
              <a:xfrm>
                <a:off x="1504950" y="1924268"/>
                <a:ext cx="2282740" cy="548227"/>
              </a:xfrm>
              <a:prstGeom prst="rect">
                <a:avLst/>
              </a:prstGeom>
              <a:blipFill>
                <a:blip r:embed="rId10"/>
                <a:stretch>
                  <a:fillRect b="-6977"/>
                </a:stretch>
              </a:blipFill>
            </p:spPr>
            <p:txBody>
              <a:bodyPr/>
              <a:lstStyle/>
              <a:p>
                <a:r>
                  <a:rPr lang="en-US">
                    <a:noFill/>
                  </a:rPr>
                  <a:t> </a:t>
                </a:r>
              </a:p>
            </p:txBody>
          </p:sp>
        </mc:Fallback>
      </mc:AlternateContent>
      <p:cxnSp>
        <p:nvCxnSpPr>
          <p:cNvPr id="14" name="Straight Arrow Connector 13"/>
          <p:cNvCxnSpPr>
            <a:cxnSpLocks/>
            <a:stCxn id="3" idx="2"/>
          </p:cNvCxnSpPr>
          <p:nvPr/>
        </p:nvCxnSpPr>
        <p:spPr>
          <a:xfrm flipH="1">
            <a:off x="1371600" y="3038476"/>
            <a:ext cx="4583907" cy="17529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8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2"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D76B-9E3C-214A-BA9E-541F8F7361DB}"/>
              </a:ext>
            </a:extLst>
          </p:cNvPr>
          <p:cNvSpPr>
            <a:spLocks noGrp="1"/>
          </p:cNvSpPr>
          <p:nvPr>
            <p:ph type="title"/>
          </p:nvPr>
        </p:nvSpPr>
        <p:spPr/>
        <p:txBody>
          <a:bodyPr/>
          <a:lstStyle/>
          <a:p>
            <a:r>
              <a:rPr lang="en-US" dirty="0"/>
              <a:t>Fun Fact!</a:t>
            </a:r>
          </a:p>
        </p:txBody>
      </p:sp>
      <p:pic>
        <p:nvPicPr>
          <p:cNvPr id="1026" name="Picture 2" descr="Home - The George W. Bush Presidential Library and Museum">
            <a:extLst>
              <a:ext uri="{FF2B5EF4-FFF2-40B4-BE49-F238E27FC236}">
                <a16:creationId xmlns:a16="http://schemas.microsoft.com/office/drawing/2014/main" id="{7FD15D9B-7562-634A-B89F-4DDC132B7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256" y="1676400"/>
            <a:ext cx="9711487" cy="384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Florida Recount Of 2000: A Nightmare That Goes On Haunting : NPR">
            <a:extLst>
              <a:ext uri="{FF2B5EF4-FFF2-40B4-BE49-F238E27FC236}">
                <a16:creationId xmlns:a16="http://schemas.microsoft.com/office/drawing/2014/main" id="{AF46B356-6E42-0F44-AC3A-B34BC468C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419600"/>
            <a:ext cx="392597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Model Assessment (Graphical)</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5" y="1828801"/>
            <a:ext cx="5410200" cy="376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9239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633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Summary of Log</a:t>
            </a:r>
            <a:br>
              <a:rPr lang="en-US" dirty="0"/>
            </a:br>
            <a:r>
              <a:rPr lang="en-US" dirty="0"/>
              <a:t>Transformations in Regression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73944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01" t="4984" r="2038" b="7788"/>
          <a:stretch/>
        </p:blipFill>
        <p:spPr bwMode="auto">
          <a:xfrm>
            <a:off x="1447800" y="1905000"/>
            <a:ext cx="9296400" cy="4171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753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r>
                  <a:rPr lang="en-US" dirty="0"/>
                  <a:t>Log-linear model</a:t>
                </a:r>
              </a:p>
              <a:p>
                <a:pPr lvl="1"/>
                <a:r>
                  <a:rPr lang="en-US" dirty="0"/>
                  <a:t>Interpretation: A one unit increase in X is associated with a multiplicative change of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𝒆</m:t>
                        </m:r>
                      </m:e>
                      <m:sup>
                        <m:sSub>
                          <m:sSubPr>
                            <m:ctrlPr>
                              <a:rPr lang="en-US" i="1">
                                <a:latin typeface="Cambria Math" panose="02040503050406030204" pitchFamily="18" charset="0"/>
                              </a:rPr>
                            </m:ctrlPr>
                          </m:sSubPr>
                          <m:e>
                            <m:r>
                              <a:rPr lang="en-US">
                                <a:latin typeface="Cambria Math" panose="02040503050406030204" pitchFamily="18" charset="0"/>
                              </a:rPr>
                              <m:t>𝜷</m:t>
                            </m:r>
                          </m:e>
                          <m:sub>
                            <m:r>
                              <a:rPr lang="en-US">
                                <a:latin typeface="Cambria Math" panose="02040503050406030204" pitchFamily="18" charset="0"/>
                              </a:rPr>
                              <m:t>𝟏</m:t>
                            </m:r>
                          </m:sub>
                        </m:sSub>
                      </m:sup>
                    </m:sSup>
                  </m:oMath>
                </a14:m>
                <a:r>
                  <a:rPr lang="en-US" dirty="0"/>
                  <a:t> in median of Y|X.</a:t>
                </a:r>
              </a:p>
              <a:p>
                <a:r>
                  <a:rPr lang="en-US" dirty="0"/>
                  <a:t>Linear-log model</a:t>
                </a:r>
              </a:p>
              <a:p>
                <a:pPr lvl="1"/>
                <a:r>
                  <a:rPr lang="en-US" dirty="0"/>
                  <a:t>Interpretation: A doubling of X is associated with 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𝜷</m:t>
                        </m:r>
                      </m:e>
                      <m:sub>
                        <m:r>
                          <a:rPr lang="en-US">
                            <a:latin typeface="Cambria Math" panose="02040503050406030204" pitchFamily="18" charset="0"/>
                          </a:rPr>
                          <m:t>𝟏</m:t>
                        </m:r>
                      </m:sub>
                    </m:sSub>
                  </m:oMath>
                </a14:m>
                <a:r>
                  <a:rPr lang="en-US" dirty="0"/>
                  <a:t>Log(2) unit change in the mean of Y|X.</a:t>
                </a:r>
              </a:p>
              <a:p>
                <a:r>
                  <a:rPr lang="en-US" dirty="0"/>
                  <a:t>Log-log model</a:t>
                </a:r>
              </a:p>
              <a:p>
                <a:pPr lvl="1"/>
                <a:r>
                  <a:rPr lang="en-US" dirty="0"/>
                  <a:t>Interpretation: A doubling of X is associated with a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𝟐</m:t>
                        </m:r>
                      </m:e>
                      <m:sup>
                        <m:sSub>
                          <m:sSubPr>
                            <m:ctrlPr>
                              <a:rPr lang="en-US" i="1">
                                <a:latin typeface="Cambria Math" panose="02040503050406030204" pitchFamily="18" charset="0"/>
                              </a:rPr>
                            </m:ctrlPr>
                          </m:sSubPr>
                          <m:e>
                            <m:r>
                              <a:rPr lang="en-US">
                                <a:latin typeface="Cambria Math" panose="02040503050406030204" pitchFamily="18" charset="0"/>
                              </a:rPr>
                              <m:t>𝜷</m:t>
                            </m:r>
                          </m:e>
                          <m:sub>
                            <m:r>
                              <a:rPr lang="en-US">
                                <a:latin typeface="Cambria Math" panose="02040503050406030204" pitchFamily="18" charset="0"/>
                              </a:rPr>
                              <m:t>𝟏</m:t>
                            </m:r>
                          </m:sub>
                        </m:sSub>
                      </m:sup>
                    </m:sSup>
                  </m:oMath>
                </a14:m>
                <a:r>
                  <a:rPr lang="en-US" dirty="0"/>
                  <a:t> multiplicative change in the median of Y|X.</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a:blip r:embed="rId2"/>
                <a:stretch>
                  <a:fillRect l="-1389" t="-1685" b="-3652"/>
                </a:stretch>
              </a:blipFill>
            </p:spPr>
            <p:txBody>
              <a:bodyPr/>
              <a:lstStyle/>
              <a:p>
                <a:r>
                  <a:rPr lang="en-US">
                    <a:noFill/>
                  </a:rPr>
                  <a:t> </a:t>
                </a:r>
              </a:p>
            </p:txBody>
          </p:sp>
        </mc:Fallback>
      </mc:AlternateContent>
    </p:spTree>
    <p:extLst>
      <p:ext uri="{BB962C8B-B14F-4D97-AF65-F5344CB8AC3E}">
        <p14:creationId xmlns:p14="http://schemas.microsoft.com/office/powerpoint/2010/main" val="14680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668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Lack of Fit Test: Iron Content Example</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18564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Fit Test</a:t>
            </a:r>
          </a:p>
        </p:txBody>
      </p:sp>
      <p:pic>
        <p:nvPicPr>
          <p:cNvPr id="7" name="Picture 6">
            <a:extLst>
              <a:ext uri="{FF2B5EF4-FFF2-40B4-BE49-F238E27FC236}">
                <a16:creationId xmlns:a16="http://schemas.microsoft.com/office/drawing/2014/main" id="{3E6F6779-C000-4DE1-B350-093D8C5B8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782" y="1600203"/>
            <a:ext cx="6034618" cy="4525963"/>
          </a:xfrm>
          <a:prstGeom prst="rect">
            <a:avLst/>
          </a:prstGeom>
        </p:spPr>
      </p:pic>
      <p:sp>
        <p:nvSpPr>
          <p:cNvPr id="6" name="Content Placeholder 3"/>
          <p:cNvSpPr txBox="1">
            <a:spLocks/>
          </p:cNvSpPr>
          <p:nvPr/>
        </p:nvSpPr>
        <p:spPr>
          <a:xfrm>
            <a:off x="609600" y="1600203"/>
            <a:ext cx="39624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400" b="1" dirty="0">
                <a:solidFill>
                  <a:srgbClr val="0000FF"/>
                </a:solidFill>
                <a:latin typeface="Courier New" panose="02070309020205020404" pitchFamily="49" charset="0"/>
                <a:cs typeface="Courier New" panose="02070309020205020404" pitchFamily="49" charset="0"/>
              </a:rPr>
              <a:t>data</a:t>
            </a:r>
            <a:r>
              <a:rPr lang="en-US" sz="1400" dirty="0">
                <a:latin typeface="Courier New" panose="02070309020205020404" pitchFamily="49" charset="0"/>
                <a:cs typeface="Courier New" panose="02070309020205020404" pitchFamily="49" charset="0"/>
              </a:rPr>
              <a:t> IronCor;</a:t>
            </a:r>
          </a:p>
          <a:p>
            <a:pPr marL="0" indent="0">
              <a:buFont typeface="Arial" charset="0"/>
              <a:buNone/>
            </a:pPr>
            <a:r>
              <a:rPr lang="en-US" sz="1400" dirty="0">
                <a:solidFill>
                  <a:srgbClr val="0000FF"/>
                </a:solidFill>
                <a:latin typeface="Courier New" panose="02070309020205020404" pitchFamily="49" charset="0"/>
                <a:cs typeface="Courier New" panose="02070309020205020404" pitchFamily="49" charset="0"/>
              </a:rPr>
              <a:t>input</a:t>
            </a:r>
            <a:r>
              <a:rPr lang="en-US" sz="1400" dirty="0">
                <a:latin typeface="Courier New" panose="02070309020205020404" pitchFamily="49" charset="0"/>
                <a:cs typeface="Courier New" panose="02070309020205020404" pitchFamily="49" charset="0"/>
              </a:rPr>
              <a:t> IronContent Corrosion;</a:t>
            </a:r>
          </a:p>
          <a:p>
            <a:pPr marL="0" indent="0">
              <a:buFont typeface="Arial" charset="0"/>
              <a:buNone/>
            </a:pPr>
            <a:r>
              <a:rPr lang="en-US" sz="1400" dirty="0">
                <a:solidFill>
                  <a:srgbClr val="0000FF"/>
                </a:solidFill>
                <a:latin typeface="Courier New" panose="02070309020205020404" pitchFamily="49" charset="0"/>
                <a:cs typeface="Courier New" panose="02070309020205020404" pitchFamily="49" charset="0"/>
              </a:rPr>
              <a:t>datalines</a:t>
            </a:r>
            <a:r>
              <a:rPr lang="en-US" sz="1400" dirty="0">
                <a:latin typeface="Courier New" panose="02070309020205020404" pitchFamily="49" charset="0"/>
                <a:cs typeface="Courier New" panose="02070309020205020404" pitchFamily="49" charset="0"/>
              </a:rPr>
              <a:t>;</a:t>
            </a:r>
          </a:p>
          <a:p>
            <a:pPr marL="0" indent="0">
              <a:buFont typeface="Arial" charset="0"/>
              <a:buNone/>
            </a:pPr>
            <a:r>
              <a:rPr lang="en-US" sz="1400" dirty="0">
                <a:latin typeface="Courier New" panose="02070309020205020404" pitchFamily="49" charset="0"/>
                <a:cs typeface="Courier New" panose="02070309020205020404" pitchFamily="49" charset="0"/>
              </a:rPr>
              <a:t>0.01	127.6</a:t>
            </a:r>
          </a:p>
          <a:p>
            <a:pPr marL="0" indent="0">
              <a:buFont typeface="Arial" charset="0"/>
              <a:buNone/>
            </a:pPr>
            <a:r>
              <a:rPr lang="en-US" sz="1400" dirty="0">
                <a:latin typeface="Courier New" panose="02070309020205020404" pitchFamily="49" charset="0"/>
                <a:cs typeface="Courier New" panose="02070309020205020404" pitchFamily="49" charset="0"/>
              </a:rPr>
              <a:t>0.01	130.1</a:t>
            </a:r>
          </a:p>
          <a:p>
            <a:pPr marL="0" indent="0">
              <a:buFont typeface="Arial" charset="0"/>
              <a:buNone/>
            </a:pPr>
            <a:r>
              <a:rPr lang="en-US" sz="1400" dirty="0">
                <a:latin typeface="Courier New" panose="02070309020205020404" pitchFamily="49" charset="0"/>
                <a:cs typeface="Courier New" panose="02070309020205020404" pitchFamily="49" charset="0"/>
              </a:rPr>
              <a:t>0.01	128</a:t>
            </a:r>
          </a:p>
          <a:p>
            <a:pPr marL="0" indent="0">
              <a:buFont typeface="Arial" charset="0"/>
              <a:buNone/>
            </a:pPr>
            <a:r>
              <a:rPr lang="en-US" sz="1400" dirty="0">
                <a:latin typeface="Courier New" panose="02070309020205020404" pitchFamily="49" charset="0"/>
                <a:cs typeface="Courier New" panose="02070309020205020404" pitchFamily="49" charset="0"/>
              </a:rPr>
              <a:t>0.48	122</a:t>
            </a:r>
          </a:p>
          <a:p>
            <a:pPr marL="0" indent="0">
              <a:buFont typeface="Arial" charset="0"/>
              <a:buNone/>
            </a:pPr>
            <a:r>
              <a:rPr lang="en-US" sz="1400" dirty="0">
                <a:latin typeface="Courier New" panose="02070309020205020404" pitchFamily="49" charset="0"/>
                <a:cs typeface="Courier New" panose="02070309020205020404" pitchFamily="49" charset="0"/>
              </a:rPr>
              <a:t>0.48	124</a:t>
            </a:r>
          </a:p>
          <a:p>
            <a:pPr marL="0" indent="0">
              <a:buFont typeface="Arial" charset="0"/>
              <a:buNone/>
            </a:pPr>
            <a:r>
              <a:rPr lang="en-US" sz="1400" dirty="0">
                <a:latin typeface="Courier New" panose="02070309020205020404" pitchFamily="49" charset="0"/>
                <a:cs typeface="Courier New" panose="02070309020205020404" pitchFamily="49" charset="0"/>
              </a:rPr>
              <a:t>0.71	113.1</a:t>
            </a:r>
          </a:p>
          <a:p>
            <a:pPr marL="0" indent="0">
              <a:buFont typeface="Arial" charset="0"/>
              <a:buNone/>
            </a:pPr>
            <a:r>
              <a:rPr lang="en-US" sz="1400" dirty="0">
                <a:latin typeface="Courier New" panose="02070309020205020404" pitchFamily="49" charset="0"/>
                <a:cs typeface="Courier New" panose="02070309020205020404" pitchFamily="49" charset="0"/>
              </a:rPr>
              <a:t>0.71	110.8</a:t>
            </a:r>
          </a:p>
          <a:p>
            <a:pPr marL="0" indent="0">
              <a:buFont typeface="Arial" charset="0"/>
              <a:buNone/>
            </a:pPr>
            <a:r>
              <a:rPr lang="en-US" sz="1400" dirty="0">
                <a:latin typeface="Courier New" panose="02070309020205020404" pitchFamily="49" charset="0"/>
                <a:cs typeface="Courier New" panose="02070309020205020404" pitchFamily="49" charset="0"/>
              </a:rPr>
              <a:t>0.95	103.9</a:t>
            </a:r>
          </a:p>
          <a:p>
            <a:pPr marL="0" indent="0">
              <a:buFont typeface="Arial" charset="0"/>
              <a:buNone/>
            </a:pPr>
            <a:r>
              <a:rPr lang="en-US" sz="1400" dirty="0">
                <a:latin typeface="Courier New" panose="02070309020205020404" pitchFamily="49" charset="0"/>
                <a:cs typeface="Courier New" panose="02070309020205020404" pitchFamily="49" charset="0"/>
              </a:rPr>
              <a:t>1.19	101.5</a:t>
            </a:r>
          </a:p>
          <a:p>
            <a:pPr marL="0" indent="0">
              <a:buFont typeface="Arial" charset="0"/>
              <a:buNone/>
            </a:pPr>
            <a:r>
              <a:rPr lang="en-US" sz="1400" dirty="0">
                <a:latin typeface="Courier New" panose="02070309020205020404" pitchFamily="49" charset="0"/>
                <a:cs typeface="Courier New" panose="02070309020205020404" pitchFamily="49" charset="0"/>
              </a:rPr>
              <a:t>1.44	92.3</a:t>
            </a:r>
          </a:p>
          <a:p>
            <a:pPr marL="0" indent="0">
              <a:buFont typeface="Arial" charset="0"/>
              <a:buNone/>
            </a:pPr>
            <a:r>
              <a:rPr lang="en-US" sz="1400" dirty="0">
                <a:latin typeface="Courier New" panose="02070309020205020404" pitchFamily="49" charset="0"/>
                <a:cs typeface="Courier New" panose="02070309020205020404" pitchFamily="49" charset="0"/>
              </a:rPr>
              <a:t>1.44	91.4</a:t>
            </a:r>
          </a:p>
          <a:p>
            <a:pPr marL="0" indent="0">
              <a:buFont typeface="Arial" charset="0"/>
              <a:buNone/>
            </a:pPr>
            <a:r>
              <a:rPr lang="en-US" sz="1400" dirty="0">
                <a:latin typeface="Courier New" panose="02070309020205020404" pitchFamily="49" charset="0"/>
                <a:cs typeface="Courier New" panose="02070309020205020404" pitchFamily="49" charset="0"/>
              </a:rPr>
              <a:t>1.96	86.2</a:t>
            </a:r>
          </a:p>
          <a:p>
            <a:pPr marL="0" indent="0">
              <a:buFont typeface="Arial" charset="0"/>
              <a:buNone/>
            </a:pPr>
            <a:r>
              <a:rPr lang="en-US" sz="1400" dirty="0">
                <a:latin typeface="Courier New" panose="02070309020205020404" pitchFamily="49" charset="0"/>
                <a:cs typeface="Courier New" panose="02070309020205020404" pitchFamily="49" charset="0"/>
              </a:rPr>
              <a:t>1.96	83.7</a:t>
            </a:r>
          </a:p>
          <a:p>
            <a:pPr marL="0" indent="0">
              <a:buFont typeface="Arial" charset="0"/>
              <a:buNone/>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0266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4E5FBA-3F7E-4E10-8B76-AFE21A7DFA98}"/>
              </a:ext>
            </a:extLst>
          </p:cNvPr>
          <p:cNvPicPr>
            <a:picLocks noChangeAspect="1"/>
          </p:cNvPicPr>
          <p:nvPr/>
        </p:nvPicPr>
        <p:blipFill rotWithShape="1">
          <a:blip r:embed="rId3"/>
          <a:srcRect l="501" t="2305" r="646" b="3514"/>
          <a:stretch/>
        </p:blipFill>
        <p:spPr>
          <a:xfrm>
            <a:off x="6870700" y="3766856"/>
            <a:ext cx="4378326" cy="1067512"/>
          </a:xfrm>
          <a:prstGeom prst="rect">
            <a:avLst/>
          </a:prstGeom>
        </p:spPr>
      </p:pic>
      <p:pic>
        <p:nvPicPr>
          <p:cNvPr id="9" name="Picture 8">
            <a:extLst>
              <a:ext uri="{FF2B5EF4-FFF2-40B4-BE49-F238E27FC236}">
                <a16:creationId xmlns:a16="http://schemas.microsoft.com/office/drawing/2014/main" id="{0763476C-F71B-42D4-B5A5-DEA14AF8FF47}"/>
              </a:ext>
            </a:extLst>
          </p:cNvPr>
          <p:cNvPicPr>
            <a:picLocks noChangeAspect="1"/>
          </p:cNvPicPr>
          <p:nvPr/>
        </p:nvPicPr>
        <p:blipFill rotWithShape="1">
          <a:blip r:embed="rId4"/>
          <a:srcRect l="835" t="4516" r="878" b="2705"/>
          <a:stretch/>
        </p:blipFill>
        <p:spPr>
          <a:xfrm>
            <a:off x="1143000" y="3766856"/>
            <a:ext cx="4371975" cy="1060450"/>
          </a:xfrm>
          <a:prstGeom prst="rect">
            <a:avLst/>
          </a:prstGeom>
        </p:spPr>
      </p:pic>
      <p:sp>
        <p:nvSpPr>
          <p:cNvPr id="2" name="Title 1"/>
          <p:cNvSpPr>
            <a:spLocks noGrp="1"/>
          </p:cNvSpPr>
          <p:nvPr>
            <p:ph type="title"/>
          </p:nvPr>
        </p:nvSpPr>
        <p:spPr/>
        <p:txBody>
          <a:bodyPr/>
          <a:lstStyle/>
          <a:p>
            <a:r>
              <a:rPr lang="en-US" dirty="0"/>
              <a:t>Two Models</a:t>
            </a:r>
          </a:p>
        </p:txBody>
      </p:sp>
      <p:sp>
        <p:nvSpPr>
          <p:cNvPr id="4" name="TextBox 3"/>
          <p:cNvSpPr txBox="1"/>
          <p:nvPr/>
        </p:nvSpPr>
        <p:spPr>
          <a:xfrm>
            <a:off x="2209800" y="1430535"/>
            <a:ext cx="2394015" cy="276999"/>
          </a:xfrm>
          <a:prstGeom prst="rect">
            <a:avLst/>
          </a:prstGeom>
          <a:noFill/>
        </p:spPr>
        <p:txBody>
          <a:bodyPr wrap="square" rtlCol="0">
            <a:noAutofit/>
          </a:bodyPr>
          <a:lstStyle/>
          <a:p>
            <a:pPr algn="ctr" eaLnBrk="0" fontAlgn="base" hangingPunct="0">
              <a:spcBef>
                <a:spcPct val="0"/>
              </a:spcBef>
              <a:spcAft>
                <a:spcPct val="0"/>
              </a:spcAft>
            </a:pPr>
            <a:r>
              <a:rPr lang="en-US" sz="1200" dirty="0">
                <a:solidFill>
                  <a:srgbClr val="000000"/>
                </a:solidFill>
                <a:ea typeface="ＭＳ Ｐゴシック" pitchFamily="34" charset="-128"/>
              </a:rPr>
              <a:t>Separate Means Model (SMM)</a:t>
            </a:r>
          </a:p>
        </p:txBody>
      </p:sp>
      <p:sp>
        <p:nvSpPr>
          <p:cNvPr id="8" name="TextBox 7"/>
          <p:cNvSpPr txBox="1"/>
          <p:nvPr/>
        </p:nvSpPr>
        <p:spPr>
          <a:xfrm>
            <a:off x="7848600" y="1430535"/>
            <a:ext cx="2394015" cy="276999"/>
          </a:xfrm>
          <a:prstGeom prst="rect">
            <a:avLst/>
          </a:prstGeom>
          <a:noFill/>
        </p:spPr>
        <p:txBody>
          <a:bodyPr wrap="square" rtlCol="0">
            <a:noAutofit/>
          </a:bodyPr>
          <a:lstStyle/>
          <a:p>
            <a:pPr algn="ctr" eaLnBrk="0" fontAlgn="base" hangingPunct="0">
              <a:spcBef>
                <a:spcPct val="0"/>
              </a:spcBef>
              <a:spcAft>
                <a:spcPct val="0"/>
              </a:spcAft>
            </a:pPr>
            <a:r>
              <a:rPr lang="en-US" sz="1200" dirty="0">
                <a:solidFill>
                  <a:srgbClr val="000000"/>
                </a:solidFill>
                <a:ea typeface="ＭＳ Ｐゴシック" pitchFamily="34" charset="-128"/>
              </a:rPr>
              <a:t>Linear Regression Model (LRM)</a:t>
            </a:r>
          </a:p>
        </p:txBody>
      </p:sp>
      <p:sp>
        <p:nvSpPr>
          <p:cNvPr id="5" name="TextBox 4"/>
          <p:cNvSpPr txBox="1"/>
          <p:nvPr/>
        </p:nvSpPr>
        <p:spPr>
          <a:xfrm>
            <a:off x="609600" y="5740794"/>
            <a:ext cx="10972800" cy="848618"/>
          </a:xfrm>
          <a:prstGeom prst="rect">
            <a:avLst/>
          </a:prstGeom>
          <a:noFill/>
        </p:spPr>
        <p:txBody>
          <a:bodyPr wrap="square" rtlCol="0">
            <a:noAutofit/>
          </a:bodyPr>
          <a:lstStyle/>
          <a:p>
            <a:pPr marL="285750" indent="-285750" eaLnBrk="0" fontAlgn="base" hangingPunct="0">
              <a:spcBef>
                <a:spcPct val="0"/>
              </a:spcBef>
              <a:spcAft>
                <a:spcPct val="0"/>
              </a:spcAft>
              <a:buFont typeface="Arial" panose="020B0604020202020204" pitchFamily="34" charset="0"/>
              <a:buChar char="•"/>
            </a:pPr>
            <a:r>
              <a:rPr lang="en-US" sz="1400" dirty="0">
                <a:solidFill>
                  <a:srgbClr val="000000"/>
                </a:solidFill>
                <a:ea typeface="ＭＳ Ｐゴシック" pitchFamily="34" charset="-128"/>
              </a:rPr>
              <a:t>Note the difference in the Error DF and the Error Sum of Squares between the two models. Our lack of fit test will be comparing these two models!</a:t>
            </a:r>
          </a:p>
          <a:p>
            <a:pPr marL="285750" indent="-285750" eaLnBrk="0" fontAlgn="base" hangingPunct="0">
              <a:spcBef>
                <a:spcPct val="0"/>
              </a:spcBef>
              <a:spcAft>
                <a:spcPct val="0"/>
              </a:spcAft>
              <a:buFont typeface="Arial" panose="020B0604020202020204" pitchFamily="34" charset="0"/>
              <a:buChar char="•"/>
            </a:pPr>
            <a:r>
              <a:rPr lang="en-US" sz="1400" b="1" dirty="0">
                <a:solidFill>
                  <a:srgbClr val="000000"/>
                </a:solidFill>
                <a:ea typeface="ＭＳ Ｐゴシック" pitchFamily="34" charset="-128"/>
              </a:rPr>
              <a:t>The question is, does the simple linear regression model do about as well with two parameters as the separate means model does with seven?</a:t>
            </a:r>
          </a:p>
        </p:txBody>
      </p:sp>
      <p:sp>
        <p:nvSpPr>
          <p:cNvPr id="6" name="Rectangle 5"/>
          <p:cNvSpPr/>
          <p:nvPr/>
        </p:nvSpPr>
        <p:spPr>
          <a:xfrm>
            <a:off x="2209800" y="4320802"/>
            <a:ext cx="255904" cy="255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5" name="Rectangle 14"/>
          <p:cNvSpPr/>
          <p:nvPr/>
        </p:nvSpPr>
        <p:spPr>
          <a:xfrm>
            <a:off x="7921265" y="4306989"/>
            <a:ext cx="265691"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4" name="Rectangle 13"/>
          <p:cNvSpPr/>
          <p:nvPr/>
        </p:nvSpPr>
        <p:spPr>
          <a:xfrm>
            <a:off x="2465704" y="4320802"/>
            <a:ext cx="1056094" cy="255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6" name="Rectangle 15"/>
          <p:cNvSpPr/>
          <p:nvPr/>
        </p:nvSpPr>
        <p:spPr>
          <a:xfrm>
            <a:off x="8186956" y="4320802"/>
            <a:ext cx="1064866" cy="228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pic>
        <p:nvPicPr>
          <p:cNvPr id="7" name="Picture 6">
            <a:extLst>
              <a:ext uri="{FF2B5EF4-FFF2-40B4-BE49-F238E27FC236}">
                <a16:creationId xmlns:a16="http://schemas.microsoft.com/office/drawing/2014/main" id="{383075C6-0008-41BD-9D33-DB0FA8329B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0346" y="1759667"/>
            <a:ext cx="2617283" cy="1962962"/>
          </a:xfrm>
          <a:prstGeom prst="rect">
            <a:avLst/>
          </a:prstGeom>
        </p:spPr>
      </p:pic>
      <p:sp>
        <p:nvSpPr>
          <p:cNvPr id="10" name="Rectangle 9">
            <a:extLst>
              <a:ext uri="{FF2B5EF4-FFF2-40B4-BE49-F238E27FC236}">
                <a16:creationId xmlns:a16="http://schemas.microsoft.com/office/drawing/2014/main" id="{AED84EAE-1F62-4FDC-9691-5C711BCC9ABE}"/>
              </a:ext>
            </a:extLst>
          </p:cNvPr>
          <p:cNvSpPr/>
          <p:nvPr/>
        </p:nvSpPr>
        <p:spPr>
          <a:xfrm>
            <a:off x="1849371" y="4850249"/>
            <a:ext cx="2959232" cy="830997"/>
          </a:xfrm>
          <a:prstGeom prst="rect">
            <a:avLst/>
          </a:prstGeom>
        </p:spPr>
        <p:txBody>
          <a:bodyPr wrap="square">
            <a:noAutofit/>
          </a:bodyPr>
          <a:lstStyle/>
          <a:p>
            <a:r>
              <a:rPr lang="en-US" sz="1200" b="1" dirty="0">
                <a:solidFill>
                  <a:srgbClr val="000080"/>
                </a:solidFill>
                <a:latin typeface="Courier New" panose="02070309020205020404" pitchFamily="49" charset="0"/>
              </a:rPr>
              <a:t>proc</a:t>
            </a:r>
            <a:r>
              <a:rPr lang="en-US" sz="1200" dirty="0">
                <a:solidFill>
                  <a:srgbClr val="000000"/>
                </a:solidFill>
                <a:latin typeface="Courier New" panose="02070309020205020404" pitchFamily="49" charset="0"/>
              </a:rPr>
              <a:t> </a:t>
            </a:r>
            <a:r>
              <a:rPr lang="en-US" sz="1200" b="1" dirty="0">
                <a:solidFill>
                  <a:srgbClr val="000080"/>
                </a:solidFill>
                <a:latin typeface="Courier New" panose="02070309020205020404" pitchFamily="49" charset="0"/>
              </a:rPr>
              <a:t>glm</a:t>
            </a:r>
            <a:r>
              <a:rPr lang="en-US" sz="1200" dirty="0">
                <a:solidFill>
                  <a:srgbClr val="000000"/>
                </a:solidFill>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solidFill>
                  <a:srgbClr val="000000"/>
                </a:solidFill>
                <a:latin typeface="Courier New" panose="02070309020205020404" pitchFamily="49" charset="0"/>
              </a:rPr>
              <a:t> = IronCor;</a:t>
            </a:r>
          </a:p>
          <a:p>
            <a:r>
              <a:rPr lang="en-US" sz="1200" dirty="0">
                <a:solidFill>
                  <a:srgbClr val="0000FF"/>
                </a:solidFill>
                <a:latin typeface="Courier New" panose="02070309020205020404" pitchFamily="49" charset="0"/>
              </a:rPr>
              <a:t>class</a:t>
            </a:r>
            <a:r>
              <a:rPr lang="en-US" sz="1200" dirty="0">
                <a:solidFill>
                  <a:srgbClr val="000000"/>
                </a:solidFill>
                <a:latin typeface="Courier New" panose="02070309020205020404" pitchFamily="49" charset="0"/>
              </a:rPr>
              <a:t> IronContent;</a:t>
            </a:r>
          </a:p>
          <a:p>
            <a:r>
              <a:rPr lang="en-US" sz="1200" dirty="0">
                <a:solidFill>
                  <a:srgbClr val="0000FF"/>
                </a:solidFill>
                <a:latin typeface="Courier New" panose="02070309020205020404" pitchFamily="49" charset="0"/>
              </a:rPr>
              <a:t>model</a:t>
            </a:r>
            <a:r>
              <a:rPr lang="en-US" sz="1200" dirty="0">
                <a:solidFill>
                  <a:srgbClr val="000000"/>
                </a:solidFill>
                <a:latin typeface="Courier New" panose="02070309020205020404" pitchFamily="49" charset="0"/>
              </a:rPr>
              <a:t> Corrosion = IronContent;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p>
        </p:txBody>
      </p:sp>
      <p:pic>
        <p:nvPicPr>
          <p:cNvPr id="12" name="Picture 11">
            <a:extLst>
              <a:ext uri="{FF2B5EF4-FFF2-40B4-BE49-F238E27FC236}">
                <a16:creationId xmlns:a16="http://schemas.microsoft.com/office/drawing/2014/main" id="{4614498F-3E06-47FF-8B91-9D0E48CA4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1771" y="1762383"/>
            <a:ext cx="2616185" cy="1962139"/>
          </a:xfrm>
          <a:prstGeom prst="rect">
            <a:avLst/>
          </a:prstGeom>
        </p:spPr>
      </p:pic>
      <p:sp>
        <p:nvSpPr>
          <p:cNvPr id="17" name="Rectangle 16">
            <a:extLst>
              <a:ext uri="{FF2B5EF4-FFF2-40B4-BE49-F238E27FC236}">
                <a16:creationId xmlns:a16="http://schemas.microsoft.com/office/drawing/2014/main" id="{15136466-12A5-4AAA-BDBC-710CAF7C290A}"/>
              </a:ext>
            </a:extLst>
          </p:cNvPr>
          <p:cNvSpPr/>
          <p:nvPr/>
        </p:nvSpPr>
        <p:spPr>
          <a:xfrm>
            <a:off x="7028036" y="4850249"/>
            <a:ext cx="4063654" cy="646331"/>
          </a:xfrm>
          <a:prstGeom prst="rect">
            <a:avLst/>
          </a:prstGeom>
        </p:spPr>
        <p:txBody>
          <a:bodyPr wrap="square">
            <a:noAutofit/>
          </a:bodyPr>
          <a:lstStyle/>
          <a:p>
            <a:r>
              <a:rPr lang="en-US" sz="1200" b="1" dirty="0">
                <a:solidFill>
                  <a:srgbClr val="000080"/>
                </a:solidFill>
                <a:latin typeface="Courier New" panose="02070309020205020404" pitchFamily="49" charset="0"/>
              </a:rPr>
              <a:t>proc</a:t>
            </a:r>
            <a:r>
              <a:rPr lang="en-US" sz="1200" dirty="0">
                <a:solidFill>
                  <a:srgbClr val="000000"/>
                </a:solidFill>
                <a:latin typeface="Courier New" panose="02070309020205020404" pitchFamily="49" charset="0"/>
              </a:rPr>
              <a:t> </a:t>
            </a:r>
            <a:r>
              <a:rPr lang="en-US" sz="1200" b="1" dirty="0">
                <a:solidFill>
                  <a:srgbClr val="000080"/>
                </a:solidFill>
                <a:latin typeface="Courier New" panose="02070309020205020404" pitchFamily="49" charset="0"/>
              </a:rPr>
              <a:t>glm</a:t>
            </a:r>
            <a:r>
              <a:rPr lang="en-US" sz="1200" dirty="0">
                <a:solidFill>
                  <a:srgbClr val="000000"/>
                </a:solidFill>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solidFill>
                  <a:srgbClr val="000000"/>
                </a:solidFill>
                <a:latin typeface="Courier New" panose="02070309020205020404" pitchFamily="49" charset="0"/>
              </a:rPr>
              <a:t> = IronCor;</a:t>
            </a:r>
          </a:p>
          <a:p>
            <a:r>
              <a:rPr lang="en-US" sz="1200" dirty="0">
                <a:solidFill>
                  <a:srgbClr val="0000FF"/>
                </a:solidFill>
                <a:latin typeface="Courier New" panose="02070309020205020404" pitchFamily="49" charset="0"/>
              </a:rPr>
              <a:t>model</a:t>
            </a:r>
            <a:r>
              <a:rPr lang="en-US" sz="1200" dirty="0">
                <a:solidFill>
                  <a:srgbClr val="000000"/>
                </a:solidFill>
                <a:latin typeface="Courier New" panose="02070309020205020404" pitchFamily="49" charset="0"/>
              </a:rPr>
              <a:t> Corrosion = IronContent / </a:t>
            </a:r>
            <a:r>
              <a:rPr lang="en-US" sz="1200" dirty="0">
                <a:solidFill>
                  <a:srgbClr val="0000FF"/>
                </a:solidFill>
                <a:latin typeface="Courier New" panose="02070309020205020404" pitchFamily="49" charset="0"/>
              </a:rPr>
              <a:t>solution</a:t>
            </a:r>
            <a:r>
              <a:rPr lang="en-US" sz="1200" dirty="0">
                <a:solidFill>
                  <a:srgbClr val="000000"/>
                </a:solidFill>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41670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P spid="14"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4E5FBA-3F7E-4E10-8B76-AFE21A7DFA98}"/>
              </a:ext>
            </a:extLst>
          </p:cNvPr>
          <p:cNvPicPr>
            <a:picLocks noChangeAspect="1"/>
          </p:cNvPicPr>
          <p:nvPr/>
        </p:nvPicPr>
        <p:blipFill rotWithShape="1">
          <a:blip r:embed="rId3"/>
          <a:srcRect l="501" t="2305" r="646" b="3514"/>
          <a:stretch/>
        </p:blipFill>
        <p:spPr>
          <a:xfrm>
            <a:off x="6418456" y="2071171"/>
            <a:ext cx="4363844" cy="1063981"/>
          </a:xfrm>
          <a:prstGeom prst="rect">
            <a:avLst/>
          </a:prstGeom>
        </p:spPr>
      </p:pic>
      <p:sp>
        <p:nvSpPr>
          <p:cNvPr id="6" name="TextBox 5"/>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7" name="TextBox 6"/>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16" name="Picture 15">
            <a:extLst>
              <a:ext uri="{FF2B5EF4-FFF2-40B4-BE49-F238E27FC236}">
                <a16:creationId xmlns:a16="http://schemas.microsoft.com/office/drawing/2014/main" id="{0763476C-F71B-42D4-B5A5-DEA14AF8FF47}"/>
              </a:ext>
            </a:extLst>
          </p:cNvPr>
          <p:cNvPicPr>
            <a:picLocks noChangeAspect="1"/>
          </p:cNvPicPr>
          <p:nvPr/>
        </p:nvPicPr>
        <p:blipFill rotWithShape="1">
          <a:blip r:embed="rId4"/>
          <a:srcRect l="835" t="4516" r="878" b="2705"/>
          <a:stretch/>
        </p:blipFill>
        <p:spPr>
          <a:xfrm>
            <a:off x="1409700" y="2074702"/>
            <a:ext cx="4371975" cy="1060450"/>
          </a:xfrm>
          <a:prstGeom prst="rect">
            <a:avLst/>
          </a:prstGeom>
        </p:spPr>
      </p:pic>
      <p:sp>
        <p:nvSpPr>
          <p:cNvPr id="2" name="Title 1"/>
          <p:cNvSpPr>
            <a:spLocks noGrp="1"/>
          </p:cNvSpPr>
          <p:nvPr>
            <p:ph type="title"/>
          </p:nvPr>
        </p:nvSpPr>
        <p:spPr/>
        <p:txBody>
          <a:bodyPr/>
          <a:lstStyle/>
          <a:p>
            <a:r>
              <a:rPr lang="en-US" dirty="0"/>
              <a:t>Lack of Fit Test</a:t>
            </a:r>
          </a:p>
        </p:txBody>
      </p:sp>
      <p:graphicFrame>
        <p:nvGraphicFramePr>
          <p:cNvPr id="8" name="Table 7"/>
          <p:cNvGraphicFramePr>
            <a:graphicFrameLocks noGrp="1"/>
          </p:cNvGraphicFramePr>
          <p:nvPr>
            <p:extLst>
              <p:ext uri="{D42A27DB-BD31-4B8C-83A1-F6EECF244321}">
                <p14:modId xmlns:p14="http://schemas.microsoft.com/office/powerpoint/2010/main" val="1705079806"/>
              </p:ext>
            </p:extLst>
          </p:nvPr>
        </p:nvGraphicFramePr>
        <p:xfrm>
          <a:off x="2136007" y="3352800"/>
          <a:ext cx="8186111"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3">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4">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10" name="TextBox 9"/>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8" name="Rectangle 17"/>
          <p:cNvSpPr/>
          <p:nvPr/>
        </p:nvSpPr>
        <p:spPr>
          <a:xfrm>
            <a:off x="7484827" y="2608493"/>
            <a:ext cx="265691"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9" name="Rectangle 18"/>
          <p:cNvSpPr/>
          <p:nvPr/>
        </p:nvSpPr>
        <p:spPr>
          <a:xfrm>
            <a:off x="7750518" y="2608494"/>
            <a:ext cx="1064866"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18235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759567957"/>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29" name="Rectangle 28"/>
          <p:cNvSpPr/>
          <p:nvPr/>
        </p:nvSpPr>
        <p:spPr>
          <a:xfrm>
            <a:off x="7484827" y="2608493"/>
            <a:ext cx="265691"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0" name="Rectangle 29"/>
          <p:cNvSpPr/>
          <p:nvPr/>
        </p:nvSpPr>
        <p:spPr>
          <a:xfrm>
            <a:off x="7750518" y="2608494"/>
            <a:ext cx="1064866"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cxnSp>
        <p:nvCxnSpPr>
          <p:cNvPr id="19" name="Straight Arrow Connector 18">
            <a:extLst>
              <a:ext uri="{FF2B5EF4-FFF2-40B4-BE49-F238E27FC236}">
                <a16:creationId xmlns:a16="http://schemas.microsoft.com/office/drawing/2014/main" id="{C96EDFD8-67F5-4852-9C1D-555E2EA7D4A3}"/>
              </a:ext>
            </a:extLst>
          </p:cNvPr>
          <p:cNvCxnSpPr>
            <a:cxnSpLocks/>
          </p:cNvCxnSpPr>
          <p:nvPr/>
        </p:nvCxnSpPr>
        <p:spPr>
          <a:xfrm flipH="1">
            <a:off x="4495800" y="2850335"/>
            <a:ext cx="3787152" cy="1830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A796D0F-C459-4E23-9903-C736B1093DFB}"/>
              </a:ext>
            </a:extLst>
          </p:cNvPr>
          <p:cNvSpPr/>
          <p:nvPr/>
        </p:nvSpPr>
        <p:spPr>
          <a:xfrm>
            <a:off x="3411854" y="4718105"/>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2468880" y="2608493"/>
            <a:ext cx="265691"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4" name="Rectangle 33"/>
          <p:cNvSpPr/>
          <p:nvPr/>
        </p:nvSpPr>
        <p:spPr>
          <a:xfrm>
            <a:off x="2734571" y="2608494"/>
            <a:ext cx="1064866"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8378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Model Assessment (Graphical)</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52600"/>
            <a:ext cx="602615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724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3373215705"/>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32" name="TextBox 31"/>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33" name="TextBox 32"/>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9" name="Rectangle 28"/>
          <p:cNvSpPr/>
          <p:nvPr/>
        </p:nvSpPr>
        <p:spPr>
          <a:xfrm>
            <a:off x="2468880" y="2608493"/>
            <a:ext cx="265691"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0" name="Rectangle 29"/>
          <p:cNvSpPr/>
          <p:nvPr/>
        </p:nvSpPr>
        <p:spPr>
          <a:xfrm>
            <a:off x="2734571" y="2608494"/>
            <a:ext cx="1064866" cy="241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cxnSp>
        <p:nvCxnSpPr>
          <p:cNvPr id="15" name="Straight Arrow Connector 14">
            <a:extLst>
              <a:ext uri="{FF2B5EF4-FFF2-40B4-BE49-F238E27FC236}">
                <a16:creationId xmlns:a16="http://schemas.microsoft.com/office/drawing/2014/main" id="{8B4F45F1-5D48-4E3C-848E-AECAAAFD449C}"/>
              </a:ext>
            </a:extLst>
          </p:cNvPr>
          <p:cNvCxnSpPr>
            <a:cxnSpLocks/>
            <a:endCxn id="16" idx="0"/>
          </p:cNvCxnSpPr>
          <p:nvPr/>
        </p:nvCxnSpPr>
        <p:spPr>
          <a:xfrm>
            <a:off x="3411854" y="2850335"/>
            <a:ext cx="983457" cy="152876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9E4DA56-CF8F-40BA-B790-D2A9E4A1B00C}"/>
              </a:ext>
            </a:extLst>
          </p:cNvPr>
          <p:cNvSpPr/>
          <p:nvPr/>
        </p:nvSpPr>
        <p:spPr>
          <a:xfrm>
            <a:off x="3411854" y="437909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1346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17" name="TextBox 16">
            <a:extLst>
              <a:ext uri="{FF2B5EF4-FFF2-40B4-BE49-F238E27FC236}">
                <a16:creationId xmlns:a16="http://schemas.microsoft.com/office/drawing/2014/main" id="{83B739B5-3132-410A-A6F8-5845648C9C04}"/>
              </a:ext>
            </a:extLst>
          </p:cNvPr>
          <p:cNvSpPr txBox="1"/>
          <p:nvPr/>
        </p:nvSpPr>
        <p:spPr>
          <a:xfrm>
            <a:off x="1317977" y="5426994"/>
            <a:ext cx="4030309" cy="369332"/>
          </a:xfrm>
          <a:prstGeom prst="rect">
            <a:avLst/>
          </a:prstGeom>
          <a:noFill/>
        </p:spPr>
        <p:txBody>
          <a:bodyPr wrap="square" rtlCol="0">
            <a:noAutofit/>
          </a:bodyPr>
          <a:lstStyle/>
          <a:p>
            <a:r>
              <a:rPr lang="en-US" dirty="0"/>
              <a:t>df</a:t>
            </a:r>
            <a:r>
              <a:rPr lang="en-US" baseline="-25000" dirty="0"/>
              <a:t>Model </a:t>
            </a:r>
            <a:r>
              <a:rPr lang="en-US" dirty="0"/>
              <a:t>= df</a:t>
            </a:r>
            <a:r>
              <a:rPr lang="en-US" baseline="-25000" dirty="0"/>
              <a:t>Total </a:t>
            </a:r>
            <a:r>
              <a:rPr lang="en-US" dirty="0"/>
              <a:t>– df</a:t>
            </a:r>
            <a:r>
              <a:rPr lang="en-US" baseline="-25000" dirty="0"/>
              <a:t>Error </a:t>
            </a:r>
            <a:r>
              <a:rPr lang="en-US" dirty="0"/>
              <a:t>= 11 – 6 = 5</a:t>
            </a:r>
          </a:p>
        </p:txBody>
      </p:sp>
      <p:sp>
        <p:nvSpPr>
          <p:cNvPr id="18" name="TextBox 17">
            <a:extLst>
              <a:ext uri="{FF2B5EF4-FFF2-40B4-BE49-F238E27FC236}">
                <a16:creationId xmlns:a16="http://schemas.microsoft.com/office/drawing/2014/main" id="{F033EA7F-4682-410D-931A-E6A655AF658A}"/>
              </a:ext>
            </a:extLst>
          </p:cNvPr>
          <p:cNvSpPr txBox="1"/>
          <p:nvPr/>
        </p:nvSpPr>
        <p:spPr>
          <a:xfrm>
            <a:off x="1317978" y="5941412"/>
            <a:ext cx="7673622" cy="369332"/>
          </a:xfrm>
          <a:prstGeom prst="rect">
            <a:avLst/>
          </a:prstGeom>
          <a:noFill/>
        </p:spPr>
        <p:txBody>
          <a:bodyPr wrap="square" rtlCol="0">
            <a:noAutofit/>
          </a:bodyPr>
          <a:lstStyle/>
          <a:p>
            <a:r>
              <a:rPr lang="en-US" dirty="0"/>
              <a:t>SS</a:t>
            </a:r>
            <a:r>
              <a:rPr lang="en-US" baseline="-25000" dirty="0"/>
              <a:t>Model </a:t>
            </a:r>
            <a:r>
              <a:rPr lang="en-US" dirty="0"/>
              <a:t>= SS</a:t>
            </a:r>
            <a:r>
              <a:rPr lang="en-US" baseline="-25000" dirty="0"/>
              <a:t>Total </a:t>
            </a:r>
            <a:r>
              <a:rPr lang="en-US" dirty="0"/>
              <a:t>– SS</a:t>
            </a:r>
            <a:r>
              <a:rPr lang="en-US" baseline="-25000" dirty="0"/>
              <a:t>Error </a:t>
            </a:r>
            <a:r>
              <a:rPr lang="en-US" dirty="0"/>
              <a:t>= 102.850233 – 11.781667 = 91.06857 </a:t>
            </a:r>
          </a:p>
        </p:txBody>
      </p:sp>
      <p:graphicFrame>
        <p:nvGraphicFramePr>
          <p:cNvPr id="19" name="Table 18"/>
          <p:cNvGraphicFramePr>
            <a:graphicFrameLocks noGrp="1"/>
          </p:cNvGraphicFramePr>
          <p:nvPr>
            <p:extLst>
              <p:ext uri="{D42A27DB-BD31-4B8C-83A1-F6EECF244321}">
                <p14:modId xmlns:p14="http://schemas.microsoft.com/office/powerpoint/2010/main" val="4280070773"/>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1" name="TextBox 20"/>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31" name="TextBox 30"/>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Tree>
    <p:extLst>
      <p:ext uri="{BB962C8B-B14F-4D97-AF65-F5344CB8AC3E}">
        <p14:creationId xmlns:p14="http://schemas.microsoft.com/office/powerpoint/2010/main" val="15625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3644782528"/>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91.06857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7" name="TextBox 16">
            <a:extLst>
              <a:ext uri="{FF2B5EF4-FFF2-40B4-BE49-F238E27FC236}">
                <a16:creationId xmlns:a16="http://schemas.microsoft.com/office/drawing/2014/main" id="{83B739B5-3132-410A-A6F8-5845648C9C04}"/>
              </a:ext>
            </a:extLst>
          </p:cNvPr>
          <p:cNvSpPr txBox="1"/>
          <p:nvPr/>
        </p:nvSpPr>
        <p:spPr>
          <a:xfrm>
            <a:off x="1317978" y="5426994"/>
            <a:ext cx="5844822" cy="369332"/>
          </a:xfrm>
          <a:prstGeom prst="rect">
            <a:avLst/>
          </a:prstGeom>
          <a:noFill/>
        </p:spPr>
        <p:txBody>
          <a:bodyPr wrap="square" rtlCol="0">
            <a:noAutofit/>
          </a:bodyPr>
          <a:lstStyle/>
          <a:p>
            <a:r>
              <a:rPr lang="en-US" dirty="0"/>
              <a:t>MS</a:t>
            </a:r>
            <a:r>
              <a:rPr lang="en-US" baseline="-25000" dirty="0"/>
              <a:t>Model </a:t>
            </a:r>
            <a:r>
              <a:rPr lang="en-US" dirty="0"/>
              <a:t>= SS</a:t>
            </a:r>
            <a:r>
              <a:rPr lang="en-US" baseline="-25000" dirty="0"/>
              <a:t>Model </a:t>
            </a:r>
            <a:r>
              <a:rPr lang="en-US" dirty="0"/>
              <a:t>/ df</a:t>
            </a:r>
            <a:r>
              <a:rPr lang="en-US" baseline="-25000" dirty="0"/>
              <a:t>Model </a:t>
            </a:r>
            <a:r>
              <a:rPr lang="en-US" dirty="0"/>
              <a:t>= 91.06857 / 5 = 18.21371 </a:t>
            </a:r>
          </a:p>
        </p:txBody>
      </p:sp>
      <p:sp>
        <p:nvSpPr>
          <p:cNvPr id="18" name="TextBox 17">
            <a:extLst>
              <a:ext uri="{FF2B5EF4-FFF2-40B4-BE49-F238E27FC236}">
                <a16:creationId xmlns:a16="http://schemas.microsoft.com/office/drawing/2014/main" id="{F033EA7F-4682-410D-931A-E6A655AF658A}"/>
              </a:ext>
            </a:extLst>
          </p:cNvPr>
          <p:cNvSpPr txBox="1"/>
          <p:nvPr/>
        </p:nvSpPr>
        <p:spPr>
          <a:xfrm>
            <a:off x="1317978" y="5941412"/>
            <a:ext cx="6378222" cy="369332"/>
          </a:xfrm>
          <a:prstGeom prst="rect">
            <a:avLst/>
          </a:prstGeom>
          <a:noFill/>
        </p:spPr>
        <p:txBody>
          <a:bodyPr wrap="square" rtlCol="0">
            <a:noAutofit/>
          </a:bodyPr>
          <a:lstStyle/>
          <a:p>
            <a:r>
              <a:rPr lang="en-US" dirty="0"/>
              <a:t>MS</a:t>
            </a:r>
            <a:r>
              <a:rPr lang="en-US" baseline="-25000" dirty="0"/>
              <a:t>Error </a:t>
            </a:r>
            <a:r>
              <a:rPr lang="en-US" dirty="0"/>
              <a:t>= SS</a:t>
            </a:r>
            <a:r>
              <a:rPr lang="en-US" baseline="-25000" dirty="0"/>
              <a:t>Error </a:t>
            </a:r>
            <a:r>
              <a:rPr lang="en-US" dirty="0"/>
              <a:t>/ df</a:t>
            </a:r>
            <a:r>
              <a:rPr lang="en-US" baseline="-25000" dirty="0"/>
              <a:t>Error </a:t>
            </a:r>
            <a:r>
              <a:rPr lang="en-US" dirty="0"/>
              <a:t>= 11.781667 / 6 = 1.963611</a:t>
            </a:r>
          </a:p>
        </p:txBody>
      </p:sp>
    </p:spTree>
    <p:extLst>
      <p:ext uri="{BB962C8B-B14F-4D97-AF65-F5344CB8AC3E}">
        <p14:creationId xmlns:p14="http://schemas.microsoft.com/office/powerpoint/2010/main" val="352367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3164827962"/>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91.06857</a:t>
                      </a:r>
                    </a:p>
                  </a:txBody>
                  <a:tcPr/>
                </a:tc>
                <a:tc>
                  <a:txBody>
                    <a:bodyPr/>
                    <a:lstStyle/>
                    <a:p>
                      <a:r>
                        <a:rPr lang="en-US" dirty="0"/>
                        <a:t>18.21371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1.963611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7" name="TextBox 16">
            <a:extLst>
              <a:ext uri="{FF2B5EF4-FFF2-40B4-BE49-F238E27FC236}">
                <a16:creationId xmlns:a16="http://schemas.microsoft.com/office/drawing/2014/main" id="{83B739B5-3132-410A-A6F8-5845648C9C04}"/>
              </a:ext>
            </a:extLst>
          </p:cNvPr>
          <p:cNvSpPr txBox="1"/>
          <p:nvPr/>
        </p:nvSpPr>
        <p:spPr>
          <a:xfrm>
            <a:off x="1317978" y="5426994"/>
            <a:ext cx="5235222" cy="369332"/>
          </a:xfrm>
          <a:prstGeom prst="rect">
            <a:avLst/>
          </a:prstGeom>
          <a:noFill/>
        </p:spPr>
        <p:txBody>
          <a:bodyPr wrap="square" rtlCol="0">
            <a:noAutofit/>
          </a:bodyPr>
          <a:lstStyle/>
          <a:p>
            <a:r>
              <a:rPr lang="en-US" dirty="0"/>
              <a:t>F = MSM / MSE = 18.21371 / 1.963611 = 9.27562</a:t>
            </a:r>
          </a:p>
        </p:txBody>
      </p:sp>
    </p:spTree>
    <p:extLst>
      <p:ext uri="{BB962C8B-B14F-4D97-AF65-F5344CB8AC3E}">
        <p14:creationId xmlns:p14="http://schemas.microsoft.com/office/powerpoint/2010/main" val="38259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1541790024"/>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91.06857</a:t>
                      </a:r>
                    </a:p>
                  </a:txBody>
                  <a:tcPr/>
                </a:tc>
                <a:tc>
                  <a:txBody>
                    <a:bodyPr/>
                    <a:lstStyle/>
                    <a:p>
                      <a:r>
                        <a:rPr lang="en-US" dirty="0"/>
                        <a:t>18.21371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9.27562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.0009</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1.963611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2" name="Rectangle 11">
            <a:extLst>
              <a:ext uri="{FF2B5EF4-FFF2-40B4-BE49-F238E27FC236}">
                <a16:creationId xmlns:a16="http://schemas.microsoft.com/office/drawing/2014/main" id="{AA76C935-8D10-4035-8312-312F9A6675E0}"/>
              </a:ext>
            </a:extLst>
          </p:cNvPr>
          <p:cNvSpPr/>
          <p:nvPr/>
        </p:nvSpPr>
        <p:spPr>
          <a:xfrm>
            <a:off x="1409700" y="5305961"/>
            <a:ext cx="3771900" cy="1323439"/>
          </a:xfrm>
          <a:prstGeom prst="rect">
            <a:avLst/>
          </a:prstGeom>
        </p:spPr>
        <p:txBody>
          <a:bodyPr wrap="square">
            <a:noAutofit/>
          </a:bodyPr>
          <a:lstStyle/>
          <a:p>
            <a:r>
              <a:rPr lang="en-US" sz="1600" b="1" dirty="0">
                <a:solidFill>
                  <a:srgbClr val="000080"/>
                </a:solidFill>
                <a:latin typeface="Courier New" panose="02070309020205020404" pitchFamily="49" charset="0"/>
              </a:rPr>
              <a:t>data</a:t>
            </a:r>
            <a:r>
              <a:rPr lang="en-US" sz="1600" dirty="0">
                <a:solidFill>
                  <a:srgbClr val="000000"/>
                </a:solidFill>
                <a:latin typeface="Courier New" panose="02070309020205020404" pitchFamily="49" charset="0"/>
              </a:rPr>
              <a:t> mypvalue;</a:t>
            </a:r>
          </a:p>
          <a:p>
            <a:r>
              <a:rPr lang="en-US" sz="1600" dirty="0">
                <a:solidFill>
                  <a:srgbClr val="000000"/>
                </a:solidFill>
                <a:latin typeface="Courier New" panose="02070309020205020404" pitchFamily="49" charset="0"/>
              </a:rPr>
              <a:t>pval=</a:t>
            </a:r>
            <a:r>
              <a:rPr lang="en-US" sz="1600" b="1" dirty="0">
                <a:solidFill>
                  <a:srgbClr val="008080"/>
                </a:solidFill>
                <a:latin typeface="Courier New" panose="02070309020205020404" pitchFamily="49" charset="0"/>
              </a:rPr>
              <a:t>1</a:t>
            </a:r>
            <a:r>
              <a:rPr lang="en-US" sz="1600" dirty="0">
                <a:solidFill>
                  <a:srgbClr val="000000"/>
                </a:solidFill>
                <a:latin typeface="Courier New" panose="02070309020205020404" pitchFamily="49" charset="0"/>
              </a:rPr>
              <a:t>-probf(</a:t>
            </a:r>
            <a:r>
              <a:rPr lang="en-US" sz="1600" b="1" dirty="0">
                <a:solidFill>
                  <a:srgbClr val="008080"/>
                </a:solidFill>
                <a:latin typeface="Courier New" panose="02070309020205020404" pitchFamily="49" charset="0"/>
              </a:rPr>
              <a:t>9.27562</a:t>
            </a:r>
            <a:r>
              <a:rPr lang="en-US" sz="1600" dirty="0">
                <a:solidFill>
                  <a:srgbClr val="000000"/>
                </a:solidFill>
                <a:latin typeface="Courier New" panose="02070309020205020404" pitchFamily="49" charset="0"/>
              </a:rPr>
              <a:t>, </a:t>
            </a:r>
            <a:r>
              <a:rPr lang="en-US" sz="1600" b="1" dirty="0">
                <a:solidFill>
                  <a:srgbClr val="008080"/>
                </a:solidFill>
                <a:latin typeface="Courier New" panose="02070309020205020404" pitchFamily="49" charset="0"/>
              </a:rPr>
              <a:t>5</a:t>
            </a:r>
            <a:r>
              <a:rPr lang="en-US" sz="1600" dirty="0">
                <a:solidFill>
                  <a:srgbClr val="000000"/>
                </a:solidFill>
                <a:latin typeface="Courier New" panose="02070309020205020404" pitchFamily="49" charset="0"/>
              </a:rPr>
              <a:t>, </a:t>
            </a:r>
            <a:r>
              <a:rPr lang="en-US" sz="1600" b="1" dirty="0">
                <a:solidFill>
                  <a:srgbClr val="008080"/>
                </a:solidFill>
                <a:latin typeface="Courier New" panose="02070309020205020404" pitchFamily="49" charset="0"/>
              </a:rPr>
              <a:t>6</a:t>
            </a:r>
            <a:r>
              <a:rPr lang="en-US" sz="1600" dirty="0">
                <a:solidFill>
                  <a:srgbClr val="000000"/>
                </a:solidFill>
                <a:latin typeface="Courier New" panose="02070309020205020404" pitchFamily="49" charset="0"/>
              </a:rPr>
              <a:t>);</a:t>
            </a:r>
          </a:p>
          <a:p>
            <a:r>
              <a:rPr lang="en-US" sz="1600" b="1" dirty="0">
                <a:solidFill>
                  <a:srgbClr val="000080"/>
                </a:solidFill>
                <a:latin typeface="Courier New" panose="02070309020205020404" pitchFamily="49" charset="0"/>
              </a:rPr>
              <a:t>run</a:t>
            </a:r>
            <a:r>
              <a:rPr lang="en-US" sz="1600" dirty="0">
                <a:solidFill>
                  <a:srgbClr val="000000"/>
                </a:solidFill>
                <a:latin typeface="Courier New" panose="02070309020205020404" pitchFamily="49" charset="0"/>
              </a:rPr>
              <a:t>;</a:t>
            </a:r>
          </a:p>
          <a:p>
            <a:r>
              <a:rPr lang="en-US" sz="1600" b="1" dirty="0">
                <a:solidFill>
                  <a:srgbClr val="000080"/>
                </a:solidFill>
                <a:latin typeface="Courier New" panose="02070309020205020404" pitchFamily="49" charset="0"/>
              </a:rPr>
              <a:t>proc</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print</a:t>
            </a:r>
            <a:r>
              <a:rPr lang="en-US" sz="1600" dirty="0">
                <a:solidFill>
                  <a:srgbClr val="000000"/>
                </a:solidFill>
                <a:latin typeface="Courier New" panose="02070309020205020404" pitchFamily="49" charset="0"/>
              </a:rPr>
              <a:t> </a:t>
            </a:r>
            <a:r>
              <a:rPr lang="en-US" sz="1600" dirty="0">
                <a:solidFill>
                  <a:srgbClr val="0000FF"/>
                </a:solidFill>
                <a:latin typeface="Courier New" panose="02070309020205020404" pitchFamily="49" charset="0"/>
              </a:rPr>
              <a:t>data</a:t>
            </a:r>
            <a:r>
              <a:rPr lang="en-US" sz="1600" dirty="0">
                <a:solidFill>
                  <a:srgbClr val="000000"/>
                </a:solidFill>
                <a:latin typeface="Courier New" panose="02070309020205020404" pitchFamily="49" charset="0"/>
              </a:rPr>
              <a:t> = mypvalue;</a:t>
            </a:r>
          </a:p>
          <a:p>
            <a:r>
              <a:rPr lang="en-US" sz="1600" b="1" dirty="0">
                <a:solidFill>
                  <a:srgbClr val="000080"/>
                </a:solidFill>
                <a:latin typeface="Courier New" panose="02070309020205020404" pitchFamily="49" charset="0"/>
              </a:rPr>
              <a:t>run</a:t>
            </a:r>
            <a:r>
              <a:rPr lang="en-US" sz="1600" dirty="0">
                <a:solidFill>
                  <a:srgbClr val="000000"/>
                </a:solidFill>
                <a:latin typeface="Courier New" panose="02070309020205020404" pitchFamily="49" charset="0"/>
              </a:rPr>
              <a:t>;</a:t>
            </a:r>
            <a:endParaRPr lang="en-US" sz="1600" dirty="0"/>
          </a:p>
        </p:txBody>
      </p:sp>
      <p:pic>
        <p:nvPicPr>
          <p:cNvPr id="13" name="Picture 12">
            <a:extLst>
              <a:ext uri="{FF2B5EF4-FFF2-40B4-BE49-F238E27FC236}">
                <a16:creationId xmlns:a16="http://schemas.microsoft.com/office/drawing/2014/main" id="{5A454B8E-2A8D-429A-AEDE-F1B505835B70}"/>
              </a:ext>
            </a:extLst>
          </p:cNvPr>
          <p:cNvPicPr>
            <a:picLocks noChangeAspect="1"/>
          </p:cNvPicPr>
          <p:nvPr/>
        </p:nvPicPr>
        <p:blipFill>
          <a:blip r:embed="rId4"/>
          <a:stretch>
            <a:fillRect/>
          </a:stretch>
        </p:blipFill>
        <p:spPr>
          <a:xfrm>
            <a:off x="7171628" y="5796230"/>
            <a:ext cx="2857500" cy="342900"/>
          </a:xfrm>
          <a:prstGeom prst="rect">
            <a:avLst/>
          </a:prstGeom>
        </p:spPr>
      </p:pic>
      <p:pic>
        <p:nvPicPr>
          <p:cNvPr id="14" name="Picture 13">
            <a:extLst>
              <a:ext uri="{FF2B5EF4-FFF2-40B4-BE49-F238E27FC236}">
                <a16:creationId xmlns:a16="http://schemas.microsoft.com/office/drawing/2014/main" id="{D1CCD8CD-3179-4668-8454-C3CE12ACA9CC}"/>
              </a:ext>
            </a:extLst>
          </p:cNvPr>
          <p:cNvPicPr>
            <a:picLocks noChangeAspect="1"/>
          </p:cNvPicPr>
          <p:nvPr/>
        </p:nvPicPr>
        <p:blipFill>
          <a:blip r:embed="rId5"/>
          <a:stretch>
            <a:fillRect/>
          </a:stretch>
        </p:blipFill>
        <p:spPr>
          <a:xfrm>
            <a:off x="5500688" y="5658117"/>
            <a:ext cx="1190625" cy="619125"/>
          </a:xfrm>
          <a:prstGeom prst="rect">
            <a:avLst/>
          </a:prstGeom>
        </p:spPr>
      </p:pic>
    </p:spTree>
    <p:extLst>
      <p:ext uri="{BB962C8B-B14F-4D97-AF65-F5344CB8AC3E}">
        <p14:creationId xmlns:p14="http://schemas.microsoft.com/office/powerpoint/2010/main" val="221600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276090082"/>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91.06857</a:t>
                      </a:r>
                    </a:p>
                  </a:txBody>
                  <a:tcPr/>
                </a:tc>
                <a:tc>
                  <a:txBody>
                    <a:bodyPr/>
                    <a:lstStyle/>
                    <a:p>
                      <a:r>
                        <a:rPr lang="en-US" dirty="0"/>
                        <a:t>18.21371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9.27562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.0009</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1.963611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Tree>
    <p:extLst>
      <p:ext uri="{BB962C8B-B14F-4D97-AF65-F5344CB8AC3E}">
        <p14:creationId xmlns:p14="http://schemas.microsoft.com/office/powerpoint/2010/main" val="3240099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E4E5FBA-3F7E-4E10-8B76-AFE21A7DFA98}"/>
              </a:ext>
            </a:extLst>
          </p:cNvPr>
          <p:cNvPicPr>
            <a:picLocks noChangeAspect="1"/>
          </p:cNvPicPr>
          <p:nvPr/>
        </p:nvPicPr>
        <p:blipFill rotWithShape="1">
          <a:blip r:embed="rId2"/>
          <a:srcRect l="501" t="2305" r="646" b="3514"/>
          <a:stretch/>
        </p:blipFill>
        <p:spPr>
          <a:xfrm>
            <a:off x="6418456" y="2071171"/>
            <a:ext cx="4363844" cy="1063981"/>
          </a:xfrm>
          <a:prstGeom prst="rect">
            <a:avLst/>
          </a:prstGeom>
        </p:spPr>
      </p:pic>
      <p:sp>
        <p:nvSpPr>
          <p:cNvPr id="2" name="Title 1"/>
          <p:cNvSpPr>
            <a:spLocks noGrp="1"/>
          </p:cNvSpPr>
          <p:nvPr>
            <p:ph type="title"/>
          </p:nvPr>
        </p:nvSpPr>
        <p:spPr/>
        <p:txBody>
          <a:bodyPr/>
          <a:lstStyle/>
          <a:p>
            <a:r>
              <a:rPr lang="en-US" dirty="0"/>
              <a:t>Lack of Fit Test</a:t>
            </a:r>
          </a:p>
        </p:txBody>
      </p:sp>
      <p:sp>
        <p:nvSpPr>
          <p:cNvPr id="20" name="Rectangle 19">
            <a:extLst>
              <a:ext uri="{FF2B5EF4-FFF2-40B4-BE49-F238E27FC236}">
                <a16:creationId xmlns:a16="http://schemas.microsoft.com/office/drawing/2014/main" id="{AA796D0F-C459-4E23-9903-C736B1093DFB}"/>
              </a:ext>
            </a:extLst>
          </p:cNvPr>
          <p:cNvSpPr/>
          <p:nvPr/>
        </p:nvSpPr>
        <p:spPr>
          <a:xfrm>
            <a:off x="3978966" y="4279717"/>
            <a:ext cx="1966913" cy="3693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754098448"/>
              </p:ext>
            </p:extLst>
          </p:nvPr>
        </p:nvGraphicFramePr>
        <p:xfrm>
          <a:off x="2136008" y="3352800"/>
          <a:ext cx="8186109" cy="1752600"/>
        </p:xfrm>
        <a:graphic>
          <a:graphicData uri="http://schemas.openxmlformats.org/drawingml/2006/table">
            <a:tbl>
              <a:tblPr firstRow="1" bandRow="1">
                <a:tableStyleId>{5C22544A-7EE6-4342-B048-85BDC9FD1C3A}</a:tableStyleId>
              </a:tblPr>
              <a:tblGrid>
                <a:gridCol w="1364351">
                  <a:extLst>
                    <a:ext uri="{9D8B030D-6E8A-4147-A177-3AD203B41FA5}">
                      <a16:colId xmlns:a16="http://schemas.microsoft.com/office/drawing/2014/main" val="20000"/>
                    </a:ext>
                  </a:extLst>
                </a:gridCol>
                <a:gridCol w="520924">
                  <a:extLst>
                    <a:ext uri="{9D8B030D-6E8A-4147-A177-3AD203B41FA5}">
                      <a16:colId xmlns:a16="http://schemas.microsoft.com/office/drawing/2014/main" val="20001"/>
                    </a:ext>
                  </a:extLst>
                </a:gridCol>
                <a:gridCol w="2126532">
                  <a:extLst>
                    <a:ext uri="{9D8B030D-6E8A-4147-A177-3AD203B41FA5}">
                      <a16:colId xmlns:a16="http://schemas.microsoft.com/office/drawing/2014/main" val="20002"/>
                    </a:ext>
                  </a:extLst>
                </a:gridCol>
                <a:gridCol w="1853185">
                  <a:extLst>
                    <a:ext uri="{9D8B030D-6E8A-4147-A177-3AD203B41FA5}">
                      <a16:colId xmlns:a16="http://schemas.microsoft.com/office/drawing/2014/main" val="20003"/>
                    </a:ext>
                  </a:extLst>
                </a:gridCol>
                <a:gridCol w="1375994">
                  <a:extLst>
                    <a:ext uri="{9D8B030D-6E8A-4147-A177-3AD203B41FA5}">
                      <a16:colId xmlns:a16="http://schemas.microsoft.com/office/drawing/2014/main" val="20004"/>
                    </a:ext>
                  </a:extLst>
                </a:gridCol>
                <a:gridCol w="945123">
                  <a:extLst>
                    <a:ext uri="{9D8B030D-6E8A-4147-A177-3AD203B41FA5}">
                      <a16:colId xmlns:a16="http://schemas.microsoft.com/office/drawing/2014/main" val="20005"/>
                    </a:ext>
                  </a:extLst>
                </a:gridCol>
              </a:tblGrid>
              <a:tr h="640080">
                <a:tc>
                  <a:txBody>
                    <a:bodyPr/>
                    <a:lstStyle/>
                    <a:p>
                      <a:pPr algn="ctr"/>
                      <a:r>
                        <a:rPr lang="en-US" dirty="0"/>
                        <a:t>Source</a:t>
                      </a:r>
                    </a:p>
                  </a:txBody>
                  <a:tcPr anchor="b"/>
                </a:tc>
                <a:tc>
                  <a:txBody>
                    <a:bodyPr/>
                    <a:lstStyle/>
                    <a:p>
                      <a:pPr algn="ctr"/>
                      <a:r>
                        <a:rPr lang="en-US" dirty="0"/>
                        <a:t>DF</a:t>
                      </a:r>
                    </a:p>
                  </a:txBody>
                  <a:tcPr anchor="b"/>
                </a:tc>
                <a:tc>
                  <a:txBody>
                    <a:bodyPr/>
                    <a:lstStyle/>
                    <a:p>
                      <a:pPr algn="ctr"/>
                      <a:r>
                        <a:rPr lang="en-US" dirty="0"/>
                        <a:t>Sum of Squares</a:t>
                      </a:r>
                    </a:p>
                  </a:txBody>
                  <a:tcPr anchor="b"/>
                </a:tc>
                <a:tc>
                  <a:txBody>
                    <a:bodyPr/>
                    <a:lstStyle/>
                    <a:p>
                      <a:pPr algn="ctr"/>
                      <a:r>
                        <a:rPr lang="en-US" dirty="0"/>
                        <a:t>Mean Square</a:t>
                      </a:r>
                    </a:p>
                    <a:p>
                      <a:pPr algn="ctr"/>
                      <a:r>
                        <a:rPr lang="en-US" dirty="0"/>
                        <a:t>= SS/df</a:t>
                      </a:r>
                    </a:p>
                  </a:txBody>
                  <a:tcPr anchor="b"/>
                </a:tc>
                <a:tc>
                  <a:txBody>
                    <a:bodyPr/>
                    <a:lstStyle/>
                    <a:p>
                      <a:pPr algn="ctr"/>
                      <a:r>
                        <a:rPr lang="en-US" dirty="0"/>
                        <a:t>F = MSM/MSE</a:t>
                      </a:r>
                    </a:p>
                  </a:txBody>
                  <a:tcPr anchor="b"/>
                </a:tc>
                <a:tc>
                  <a:txBody>
                    <a:bodyPr/>
                    <a:lstStyle/>
                    <a:p>
                      <a:pPr algn="ctr"/>
                      <a:r>
                        <a:rPr lang="en-US" dirty="0"/>
                        <a:t>Pr &gt; F</a:t>
                      </a:r>
                    </a:p>
                  </a:txBody>
                  <a:tcPr anchor="b"/>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91.06857</a:t>
                      </a:r>
                    </a:p>
                  </a:txBody>
                  <a:tcPr/>
                </a:tc>
                <a:tc>
                  <a:txBody>
                    <a:bodyPr/>
                    <a:lstStyle/>
                    <a:p>
                      <a:r>
                        <a:rPr lang="en-US" dirty="0"/>
                        <a:t>18.21371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9.27562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.0009</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11.781667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1.963611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102.850233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1843087" y="1638300"/>
            <a:ext cx="35052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25" name="TextBox 24"/>
          <p:cNvSpPr txBox="1"/>
          <p:nvPr/>
        </p:nvSpPr>
        <p:spPr>
          <a:xfrm>
            <a:off x="6893119" y="1638300"/>
            <a:ext cx="3429000" cy="369332"/>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pic>
        <p:nvPicPr>
          <p:cNvPr id="26" name="Picture 25">
            <a:extLst>
              <a:ext uri="{FF2B5EF4-FFF2-40B4-BE49-F238E27FC236}">
                <a16:creationId xmlns:a16="http://schemas.microsoft.com/office/drawing/2014/main" id="{0763476C-F71B-42D4-B5A5-DEA14AF8FF47}"/>
              </a:ext>
            </a:extLst>
          </p:cNvPr>
          <p:cNvPicPr>
            <a:picLocks noChangeAspect="1"/>
          </p:cNvPicPr>
          <p:nvPr/>
        </p:nvPicPr>
        <p:blipFill rotWithShape="1">
          <a:blip r:embed="rId3"/>
          <a:srcRect l="835" t="4516" r="878" b="2705"/>
          <a:stretch/>
        </p:blipFill>
        <p:spPr>
          <a:xfrm>
            <a:off x="1409700" y="2074702"/>
            <a:ext cx="4371975" cy="1060450"/>
          </a:xfrm>
          <a:prstGeom prst="rect">
            <a:avLst/>
          </a:prstGeom>
        </p:spPr>
      </p:pic>
      <p:sp>
        <p:nvSpPr>
          <p:cNvPr id="27" name="TextBox 26"/>
          <p:cNvSpPr txBox="1"/>
          <p:nvPr/>
        </p:nvSpPr>
        <p:spPr>
          <a:xfrm>
            <a:off x="1317978" y="4757304"/>
            <a:ext cx="716844" cy="348096"/>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28" name="TextBox 27"/>
          <p:cNvSpPr txBox="1"/>
          <p:nvPr/>
        </p:nvSpPr>
        <p:spPr>
          <a:xfrm>
            <a:off x="1295400" y="4366736"/>
            <a:ext cx="762000" cy="314368"/>
          </a:xfrm>
          <a:prstGeom prst="rect">
            <a:avLst/>
          </a:prstGeom>
          <a:noFill/>
        </p:spPr>
        <p:txBody>
          <a:bodyPr wrap="square" rtlCol="0">
            <a:no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1" name="TextBox 10"/>
          <p:cNvSpPr txBox="1"/>
          <p:nvPr/>
        </p:nvSpPr>
        <p:spPr>
          <a:xfrm>
            <a:off x="609600" y="5181600"/>
            <a:ext cx="10972800" cy="954107"/>
          </a:xfrm>
          <a:prstGeom prst="rect">
            <a:avLst/>
          </a:prstGeom>
          <a:noFill/>
        </p:spPr>
        <p:txBody>
          <a:bodyPr wrap="square" rtlCol="0">
            <a:noAutofit/>
          </a:bodyPr>
          <a:lstStyle/>
          <a:p>
            <a:pPr marL="285750" indent="-285750" eaLnBrk="0" fontAlgn="base" hangingPunct="0">
              <a:spcBef>
                <a:spcPct val="0"/>
              </a:spcBef>
              <a:spcAft>
                <a:spcPct val="0"/>
              </a:spcAft>
              <a:buFont typeface="Arial" panose="020B0604020202020204" pitchFamily="34" charset="0"/>
              <a:buChar char="•"/>
            </a:pPr>
            <a:r>
              <a:rPr lang="en-US" sz="1400" dirty="0">
                <a:solidFill>
                  <a:srgbClr val="000000"/>
                </a:solidFill>
                <a:ea typeface="ＭＳ Ｐゴシック" pitchFamily="34" charset="-128"/>
              </a:rPr>
              <a:t>H</a:t>
            </a:r>
            <a:r>
              <a:rPr lang="en-US" sz="1400" baseline="-25000" dirty="0">
                <a:solidFill>
                  <a:srgbClr val="000000"/>
                </a:solidFill>
                <a:ea typeface="ＭＳ Ｐゴシック" pitchFamily="34" charset="-128"/>
              </a:rPr>
              <a:t>0</a:t>
            </a:r>
            <a:r>
              <a:rPr lang="en-US" sz="1400" dirty="0">
                <a:solidFill>
                  <a:srgbClr val="000000"/>
                </a:solidFill>
                <a:ea typeface="ＭＳ Ｐゴシック" pitchFamily="34" charset="-128"/>
              </a:rPr>
              <a:t>: Linear regression </a:t>
            </a:r>
            <a:r>
              <a:rPr lang="en-US" sz="1400" dirty="0">
                <a:solidFill>
                  <a:srgbClr val="000000"/>
                </a:solidFill>
              </a:rPr>
              <a:t>m</a:t>
            </a:r>
            <a:r>
              <a:rPr lang="en-US" sz="1400" dirty="0">
                <a:solidFill>
                  <a:srgbClr val="000000"/>
                </a:solidFill>
                <a:ea typeface="ＭＳ Ｐゴシック" pitchFamily="34" charset="-128"/>
              </a:rPr>
              <a:t>odel </a:t>
            </a:r>
            <a:r>
              <a:rPr lang="en-US" sz="1400" dirty="0">
                <a:solidFill>
                  <a:srgbClr val="000000"/>
                </a:solidFill>
              </a:rPr>
              <a:t>h</a:t>
            </a:r>
            <a:r>
              <a:rPr lang="en-US" sz="1400" dirty="0">
                <a:solidFill>
                  <a:srgbClr val="000000"/>
                </a:solidFill>
                <a:ea typeface="ＭＳ Ｐゴシック" pitchFamily="34" charset="-128"/>
              </a:rPr>
              <a:t>as </a:t>
            </a:r>
            <a:r>
              <a:rPr lang="en-US" sz="1400" dirty="0">
                <a:solidFill>
                  <a:srgbClr val="000000"/>
                </a:solidFill>
              </a:rPr>
              <a:t>g</a:t>
            </a:r>
            <a:r>
              <a:rPr lang="en-US" sz="1400" dirty="0">
                <a:solidFill>
                  <a:srgbClr val="000000"/>
                </a:solidFill>
                <a:ea typeface="ＭＳ Ｐゴシック" pitchFamily="34" charset="-128"/>
              </a:rPr>
              <a:t>ood </a:t>
            </a:r>
            <a:r>
              <a:rPr lang="en-US" sz="1400" dirty="0">
                <a:solidFill>
                  <a:srgbClr val="000000"/>
                </a:solidFill>
              </a:rPr>
              <a:t>f</a:t>
            </a:r>
            <a:r>
              <a:rPr lang="en-US" sz="1400" dirty="0">
                <a:solidFill>
                  <a:srgbClr val="000000"/>
                </a:solidFill>
                <a:ea typeface="ＭＳ Ｐゴシック" pitchFamily="34" charset="-128"/>
              </a:rPr>
              <a:t>it. (No lack of fit.)</a:t>
            </a:r>
          </a:p>
          <a:p>
            <a:pPr marL="285750" indent="-285750" eaLnBrk="0" fontAlgn="base" hangingPunct="0">
              <a:spcBef>
                <a:spcPct val="0"/>
              </a:spcBef>
              <a:spcAft>
                <a:spcPct val="0"/>
              </a:spcAft>
              <a:buFont typeface="Arial" panose="020B0604020202020204" pitchFamily="34" charset="0"/>
              <a:buChar char="•"/>
            </a:pPr>
            <a:r>
              <a:rPr lang="en-US" sz="1400" dirty="0">
                <a:solidFill>
                  <a:srgbClr val="000000"/>
                </a:solidFill>
                <a:ea typeface="ＭＳ Ｐゴシック" pitchFamily="34" charset="-128"/>
              </a:rPr>
              <a:t>H</a:t>
            </a:r>
            <a:r>
              <a:rPr lang="en-US" sz="1400" baseline="-25000" dirty="0">
                <a:solidFill>
                  <a:srgbClr val="000000"/>
                </a:solidFill>
                <a:ea typeface="ＭＳ Ｐゴシック" pitchFamily="34" charset="-128"/>
              </a:rPr>
              <a:t>a</a:t>
            </a:r>
            <a:r>
              <a:rPr lang="en-US" sz="1400" dirty="0">
                <a:solidFill>
                  <a:srgbClr val="000000"/>
                </a:solidFill>
                <a:ea typeface="ＭＳ Ｐゴシック" pitchFamily="34" charset="-128"/>
              </a:rPr>
              <a:t>: The separate means model fits better. (Linear </a:t>
            </a:r>
            <a:r>
              <a:rPr lang="en-US" sz="1400" dirty="0">
                <a:solidFill>
                  <a:srgbClr val="000000"/>
                </a:solidFill>
              </a:rPr>
              <a:t>r</a:t>
            </a:r>
            <a:r>
              <a:rPr lang="en-US" sz="1400" dirty="0">
                <a:solidFill>
                  <a:srgbClr val="000000"/>
                </a:solidFill>
                <a:ea typeface="ＭＳ Ｐゴシック" pitchFamily="34" charset="-128"/>
              </a:rPr>
              <a:t>egression </a:t>
            </a:r>
            <a:r>
              <a:rPr lang="en-US" sz="1400" dirty="0">
                <a:solidFill>
                  <a:srgbClr val="000000"/>
                </a:solidFill>
              </a:rPr>
              <a:t>m</a:t>
            </a:r>
            <a:r>
              <a:rPr lang="en-US" sz="1400" dirty="0">
                <a:solidFill>
                  <a:srgbClr val="000000"/>
                </a:solidFill>
                <a:ea typeface="ＭＳ Ｐゴシック" pitchFamily="34" charset="-128"/>
              </a:rPr>
              <a:t>odel is lacking </a:t>
            </a:r>
            <a:r>
              <a:rPr lang="en-US" sz="1400" dirty="0">
                <a:solidFill>
                  <a:srgbClr val="000000"/>
                </a:solidFill>
              </a:rPr>
              <a:t>f</a:t>
            </a:r>
            <a:r>
              <a:rPr lang="en-US" sz="1400" dirty="0">
                <a:solidFill>
                  <a:srgbClr val="000000"/>
                </a:solidFill>
                <a:ea typeface="ＭＳ Ｐゴシック" pitchFamily="34" charset="-128"/>
              </a:rPr>
              <a:t>it.)</a:t>
            </a:r>
          </a:p>
          <a:p>
            <a:pPr marL="285750" indent="-285750" eaLnBrk="0" fontAlgn="base" hangingPunct="0">
              <a:spcBef>
                <a:spcPct val="0"/>
              </a:spcBef>
              <a:spcAft>
                <a:spcPct val="0"/>
              </a:spcAft>
              <a:buFont typeface="Arial" panose="020B0604020202020204" pitchFamily="34" charset="0"/>
              <a:buChar char="•"/>
            </a:pPr>
            <a:r>
              <a:rPr lang="en-US" sz="1400" dirty="0">
                <a:solidFill>
                  <a:srgbClr val="000000"/>
                </a:solidFill>
                <a:ea typeface="ＭＳ Ｐゴシック" pitchFamily="34" charset="-128"/>
              </a:rPr>
              <a:t>Conclusion: There is strong evidence to suggest the linear </a:t>
            </a:r>
            <a:r>
              <a:rPr lang="en-US" sz="1400" dirty="0">
                <a:solidFill>
                  <a:srgbClr val="000000"/>
                </a:solidFill>
              </a:rPr>
              <a:t>r</a:t>
            </a:r>
            <a:r>
              <a:rPr lang="en-US" sz="1400" dirty="0">
                <a:solidFill>
                  <a:srgbClr val="000000"/>
                </a:solidFill>
                <a:ea typeface="ＭＳ Ｐゴシック" pitchFamily="34" charset="-128"/>
              </a:rPr>
              <a:t>egression </a:t>
            </a:r>
            <a:r>
              <a:rPr lang="en-US" sz="1400" dirty="0">
                <a:solidFill>
                  <a:srgbClr val="000000"/>
                </a:solidFill>
              </a:rPr>
              <a:t>m</a:t>
            </a:r>
            <a:r>
              <a:rPr lang="en-US" sz="1400" dirty="0">
                <a:solidFill>
                  <a:srgbClr val="000000"/>
                </a:solidFill>
                <a:ea typeface="ＭＳ Ｐゴシック" pitchFamily="34" charset="-128"/>
              </a:rPr>
              <a:t>odel has a lack of fit with respect to the separate means model.</a:t>
            </a:r>
          </a:p>
        </p:txBody>
      </p:sp>
      <p:sp>
        <p:nvSpPr>
          <p:cNvPr id="13" name="TextBox 12"/>
          <p:cNvSpPr txBox="1"/>
          <p:nvPr/>
        </p:nvSpPr>
        <p:spPr>
          <a:xfrm>
            <a:off x="609600" y="6256900"/>
            <a:ext cx="6653213" cy="461665"/>
          </a:xfrm>
          <a:prstGeom prst="rect">
            <a:avLst/>
          </a:prstGeom>
          <a:noFill/>
        </p:spPr>
        <p:txBody>
          <a:bodyPr wrap="square" rtlCol="0">
            <a:noAutofit/>
          </a:bodyPr>
          <a:lstStyle/>
          <a:p>
            <a:r>
              <a:rPr lang="en-US" sz="1200" dirty="0">
                <a:solidFill>
                  <a:srgbClr val="6C6C6C"/>
                </a:solidFill>
              </a:rPr>
              <a:t>****Note: The description in the book uses the sum of squares model.</a:t>
            </a:r>
            <a:br>
              <a:rPr lang="en-US" sz="1200" dirty="0">
                <a:solidFill>
                  <a:srgbClr val="6C6C6C"/>
                </a:solidFill>
              </a:rPr>
            </a:br>
            <a:r>
              <a:rPr lang="en-US" sz="1200" dirty="0">
                <a:solidFill>
                  <a:srgbClr val="6C6C6C"/>
                </a:solidFill>
              </a:rPr>
              <a:t>Given our study of ANOVA, this is likely an easier way to think about it. The tests are equivalent.</a:t>
            </a:r>
          </a:p>
        </p:txBody>
      </p:sp>
    </p:spTree>
    <p:extLst>
      <p:ext uri="{BB962C8B-B14F-4D97-AF65-F5344CB8AC3E}">
        <p14:creationId xmlns:p14="http://schemas.microsoft.com/office/powerpoint/2010/main" val="262779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69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Lack of Fit Test</a:t>
            </a:r>
          </a:p>
        </p:txBody>
      </p:sp>
      <p:sp>
        <p:nvSpPr>
          <p:cNvPr id="5" name="Subtitle 4"/>
          <p:cNvSpPr>
            <a:spLocks noGrp="1"/>
          </p:cNvSpPr>
          <p:nvPr>
            <p:ph type="subTitle" idx="1"/>
          </p:nvPr>
        </p:nvSpPr>
        <p:spPr/>
        <p:txBody>
          <a:bodyPr/>
          <a:lstStyle/>
          <a:p>
            <a:r>
              <a:rPr lang="en-US" dirty="0"/>
              <a:t>Heuristic Description</a:t>
            </a:r>
          </a:p>
        </p:txBody>
      </p:sp>
    </p:spTree>
    <p:extLst>
      <p:ext uri="{BB962C8B-B14F-4D97-AF65-F5344CB8AC3E}">
        <p14:creationId xmlns:p14="http://schemas.microsoft.com/office/powerpoint/2010/main" val="704686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s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498" y="1460212"/>
            <a:ext cx="21336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ighschool socc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052" y="3901749"/>
            <a:ext cx="1678496"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33900" y="1449820"/>
            <a:ext cx="5638800" cy="1200329"/>
          </a:xfrm>
          <a:prstGeom prst="rect">
            <a:avLst/>
          </a:prstGeom>
          <a:noFill/>
        </p:spPr>
        <p:txBody>
          <a:bodyPr wrap="square" rtlCol="0">
            <a:noAutofit/>
          </a:bodyPr>
          <a:lstStyle/>
          <a:p>
            <a:r>
              <a:rPr lang="en-US" dirty="0"/>
              <a:t>You are picking your players for a soccer team. You don’t get to see any of your prospects play … but you do get a piece of relative information. Which piece of information would be most useful to you?</a:t>
            </a:r>
          </a:p>
        </p:txBody>
      </p:sp>
      <p:sp>
        <p:nvSpPr>
          <p:cNvPr id="5" name="TextBox 4"/>
          <p:cNvSpPr txBox="1"/>
          <p:nvPr/>
        </p:nvSpPr>
        <p:spPr>
          <a:xfrm>
            <a:off x="1684646" y="3122940"/>
            <a:ext cx="2373004" cy="584775"/>
          </a:xfrm>
          <a:prstGeom prst="rect">
            <a:avLst/>
          </a:prstGeom>
          <a:noFill/>
        </p:spPr>
        <p:txBody>
          <a:bodyPr wrap="square" rtlCol="0">
            <a:noAutofit/>
          </a:bodyPr>
          <a:lstStyle/>
          <a:p>
            <a:pPr algn="ctr"/>
            <a:r>
              <a:rPr lang="en-US" dirty="0"/>
              <a:t>Messi</a:t>
            </a:r>
          </a:p>
          <a:p>
            <a:pPr algn="ctr"/>
            <a:r>
              <a:rPr lang="en-US" sz="1400" dirty="0"/>
              <a:t>Portuguese National Team</a:t>
            </a:r>
          </a:p>
        </p:txBody>
      </p:sp>
      <p:sp>
        <p:nvSpPr>
          <p:cNvPr id="8" name="TextBox 7"/>
          <p:cNvSpPr txBox="1"/>
          <p:nvPr/>
        </p:nvSpPr>
        <p:spPr>
          <a:xfrm>
            <a:off x="1447800" y="6026557"/>
            <a:ext cx="2672402" cy="584775"/>
          </a:xfrm>
          <a:prstGeom prst="rect">
            <a:avLst/>
          </a:prstGeom>
          <a:solidFill>
            <a:schemeClr val="bg1"/>
          </a:solidFill>
        </p:spPr>
        <p:txBody>
          <a:bodyPr wrap="square" rtlCol="0">
            <a:noAutofit/>
          </a:bodyPr>
          <a:lstStyle/>
          <a:p>
            <a:pPr algn="ctr"/>
            <a:r>
              <a:rPr lang="en-US" dirty="0"/>
              <a:t>John</a:t>
            </a:r>
          </a:p>
          <a:p>
            <a:pPr algn="ctr"/>
            <a:r>
              <a:rPr lang="en-US" sz="1400" dirty="0"/>
              <a:t>W. T. White H. S. Soccer Team</a:t>
            </a:r>
          </a:p>
        </p:txBody>
      </p:sp>
      <p:sp>
        <p:nvSpPr>
          <p:cNvPr id="9" name="TextBox 8"/>
          <p:cNvSpPr txBox="1"/>
          <p:nvPr/>
        </p:nvSpPr>
        <p:spPr>
          <a:xfrm>
            <a:off x="4533900" y="2667018"/>
            <a:ext cx="4049486" cy="923330"/>
          </a:xfrm>
          <a:prstGeom prst="rect">
            <a:avLst/>
          </a:prstGeom>
          <a:noFill/>
        </p:spPr>
        <p:txBody>
          <a:bodyPr wrap="square" rtlCol="0">
            <a:noAutofit/>
          </a:bodyPr>
          <a:lstStyle/>
          <a:p>
            <a:r>
              <a:rPr lang="en-US" dirty="0"/>
              <a:t>1. The player’s skills are indistinguishable from Messi’s. (He is as good or almost as good as Messi.)</a:t>
            </a:r>
          </a:p>
        </p:txBody>
      </p:sp>
      <p:sp>
        <p:nvSpPr>
          <p:cNvPr id="10" name="TextBox 9"/>
          <p:cNvSpPr txBox="1"/>
          <p:nvPr/>
        </p:nvSpPr>
        <p:spPr>
          <a:xfrm>
            <a:off x="4533900" y="4233035"/>
            <a:ext cx="3657600" cy="369332"/>
          </a:xfrm>
          <a:prstGeom prst="rect">
            <a:avLst/>
          </a:prstGeom>
          <a:noFill/>
        </p:spPr>
        <p:txBody>
          <a:bodyPr wrap="square" rtlCol="0">
            <a:noAutofit/>
          </a:bodyPr>
          <a:lstStyle/>
          <a:p>
            <a:r>
              <a:rPr lang="en-US" dirty="0"/>
              <a:t>2. The player is better than John.</a:t>
            </a:r>
          </a:p>
        </p:txBody>
      </p:sp>
      <p:sp>
        <p:nvSpPr>
          <p:cNvPr id="11" name="TextBox 10"/>
          <p:cNvSpPr txBox="1"/>
          <p:nvPr/>
        </p:nvSpPr>
        <p:spPr>
          <a:xfrm>
            <a:off x="4533900" y="5151441"/>
            <a:ext cx="3657600" cy="923330"/>
          </a:xfrm>
          <a:prstGeom prst="rect">
            <a:avLst/>
          </a:prstGeom>
          <a:noFill/>
        </p:spPr>
        <p:txBody>
          <a:bodyPr wrap="square" rtlCol="0">
            <a:noAutofit/>
          </a:bodyPr>
          <a:lstStyle/>
          <a:p>
            <a:r>
              <a:rPr lang="en-US" dirty="0"/>
              <a:t>“The player”: your model</a:t>
            </a:r>
          </a:p>
          <a:p>
            <a:r>
              <a:rPr lang="en-US" dirty="0"/>
              <a:t>“John”: equal means model</a:t>
            </a:r>
          </a:p>
          <a:p>
            <a:r>
              <a:rPr lang="en-US" dirty="0"/>
              <a:t>“Messi”: separate means model</a:t>
            </a:r>
          </a:p>
        </p:txBody>
      </p:sp>
      <p:sp>
        <p:nvSpPr>
          <p:cNvPr id="12" name="TextBox 11"/>
          <p:cNvSpPr txBox="1"/>
          <p:nvPr/>
        </p:nvSpPr>
        <p:spPr>
          <a:xfrm>
            <a:off x="5867400" y="4667066"/>
            <a:ext cx="990600" cy="369332"/>
          </a:xfrm>
          <a:prstGeom prst="rect">
            <a:avLst/>
          </a:prstGeom>
          <a:noFill/>
        </p:spPr>
        <p:txBody>
          <a:bodyPr wrap="square" rtlCol="0">
            <a:noAutofit/>
          </a:bodyPr>
          <a:lstStyle/>
          <a:p>
            <a:r>
              <a:rPr lang="en-US" dirty="0"/>
              <a:t>ANOVA</a:t>
            </a:r>
          </a:p>
        </p:txBody>
      </p:sp>
      <p:sp>
        <p:nvSpPr>
          <p:cNvPr id="13" name="TextBox 12"/>
          <p:cNvSpPr txBox="1"/>
          <p:nvPr/>
        </p:nvSpPr>
        <p:spPr>
          <a:xfrm>
            <a:off x="5298998" y="3668681"/>
            <a:ext cx="2209800" cy="369332"/>
          </a:xfrm>
          <a:prstGeom prst="rect">
            <a:avLst/>
          </a:prstGeom>
          <a:noFill/>
        </p:spPr>
        <p:txBody>
          <a:bodyPr wrap="square" rtlCol="0">
            <a:noAutofit/>
          </a:bodyPr>
          <a:lstStyle/>
          <a:p>
            <a:pPr algn="ctr"/>
            <a:r>
              <a:rPr lang="en-US" b="1" dirty="0"/>
              <a:t>Lack of fit test</a:t>
            </a:r>
          </a:p>
        </p:txBody>
      </p:sp>
      <p:sp>
        <p:nvSpPr>
          <p:cNvPr id="14" name="Title 13"/>
          <p:cNvSpPr>
            <a:spLocks noGrp="1"/>
          </p:cNvSpPr>
          <p:nvPr>
            <p:ph type="title"/>
          </p:nvPr>
        </p:nvSpPr>
        <p:spPr/>
        <p:txBody>
          <a:bodyPr/>
          <a:lstStyle/>
          <a:p>
            <a:r>
              <a:rPr lang="en-US" dirty="0"/>
              <a:t>Heuristic Description</a:t>
            </a:r>
          </a:p>
        </p:txBody>
      </p:sp>
    </p:spTree>
    <p:extLst>
      <p:ext uri="{BB962C8B-B14F-4D97-AF65-F5344CB8AC3E}">
        <p14:creationId xmlns:p14="http://schemas.microsoft.com/office/powerpoint/2010/main" val="22929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05000" y="396876"/>
            <a:ext cx="8229600" cy="639763"/>
          </a:xfrm>
        </p:spPr>
        <p:txBody>
          <a:bodyPr/>
          <a:lstStyle/>
          <a:p>
            <a:r>
              <a:rPr lang="en-US" altLang="en-US" dirty="0"/>
              <a:t>Scatterplot of Residuals</a:t>
            </a:r>
          </a:p>
        </p:txBody>
      </p:sp>
      <p:sp>
        <p:nvSpPr>
          <p:cNvPr id="15363" name="Content Placeholder 2"/>
          <p:cNvSpPr>
            <a:spLocks noGrp="1"/>
          </p:cNvSpPr>
          <p:nvPr>
            <p:ph idx="1"/>
          </p:nvPr>
        </p:nvSpPr>
        <p:spPr>
          <a:xfrm>
            <a:off x="1707134" y="4453254"/>
            <a:ext cx="4465066" cy="2023747"/>
          </a:xfrm>
        </p:spPr>
        <p:txBody>
          <a:bodyPr/>
          <a:lstStyle/>
          <a:p>
            <a:pPr marL="0" indent="0" algn="ctr">
              <a:buNone/>
            </a:pPr>
            <a:r>
              <a:rPr lang="en-US" altLang="en-US" sz="2800" dirty="0"/>
              <a:t>Removing (subtracting) the mean often reveals/highlights any non-linearity, non-constant variance, and/or outliers</a:t>
            </a:r>
            <a:r>
              <a:rPr lang="en-US" altLang="en-US" sz="2400" dirty="0"/>
              <a:t>.   </a:t>
            </a:r>
          </a:p>
        </p:txBody>
      </p:sp>
      <p:sp>
        <p:nvSpPr>
          <p:cNvPr id="2" name="TextBox 1"/>
          <p:cNvSpPr txBox="1"/>
          <p:nvPr/>
        </p:nvSpPr>
        <p:spPr>
          <a:xfrm>
            <a:off x="6286500" y="4879390"/>
            <a:ext cx="3886200" cy="646331"/>
          </a:xfrm>
          <a:prstGeom prst="rect">
            <a:avLst/>
          </a:prstGeom>
          <a:noFill/>
        </p:spPr>
        <p:txBody>
          <a:bodyPr wrap="square" rtlCol="0">
            <a:spAutoFit/>
          </a:bodyPr>
          <a:lstStyle/>
          <a:p>
            <a:pPr algn="ctr"/>
            <a:r>
              <a:rPr lang="en-US" dirty="0"/>
              <a:t>Remember: </a:t>
            </a:r>
          </a:p>
          <a:p>
            <a:pPr algn="ctr"/>
            <a:r>
              <a:rPr lang="en-US" dirty="0"/>
              <a:t>Residual  = Observed - Expected</a:t>
            </a:r>
          </a:p>
        </p:txBody>
      </p:sp>
      <mc:AlternateContent xmlns:mc="http://schemas.openxmlformats.org/markup-compatibility/2006" xmlns:a14="http://schemas.microsoft.com/office/drawing/2010/main">
        <mc:Choice Requires="a14">
          <p:sp>
            <p:nvSpPr>
              <p:cNvPr id="3" name="TextBox 2"/>
              <p:cNvSpPr txBox="1"/>
              <p:nvPr/>
            </p:nvSpPr>
            <p:spPr>
              <a:xfrm>
                <a:off x="7040364" y="6096001"/>
                <a:ext cx="2378472"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𝑟𝑒𝑠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040364" y="6096001"/>
                <a:ext cx="2378472" cy="292003"/>
              </a:xfrm>
              <a:prstGeom prst="rect">
                <a:avLst/>
              </a:prstGeom>
              <a:blipFill>
                <a:blip r:embed="rId3"/>
                <a:stretch>
                  <a:fillRect l="-532" t="-20833" r="-2128" b="-333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ECCF16D-7848-4673-85E7-CF1CE3C4E934}"/>
              </a:ext>
            </a:extLst>
          </p:cNvPr>
          <p:cNvPicPr>
            <a:picLocks noChangeAspect="1"/>
          </p:cNvPicPr>
          <p:nvPr/>
        </p:nvPicPr>
        <p:blipFill>
          <a:blip r:embed="rId4"/>
          <a:stretch>
            <a:fillRect/>
          </a:stretch>
        </p:blipFill>
        <p:spPr>
          <a:xfrm>
            <a:off x="1707134" y="1090929"/>
            <a:ext cx="4267200" cy="3227294"/>
          </a:xfrm>
          <a:prstGeom prst="rect">
            <a:avLst/>
          </a:prstGeom>
        </p:spPr>
      </p:pic>
      <p:pic>
        <p:nvPicPr>
          <p:cNvPr id="5" name="Picture 4">
            <a:extLst>
              <a:ext uri="{FF2B5EF4-FFF2-40B4-BE49-F238E27FC236}">
                <a16:creationId xmlns:a16="http://schemas.microsoft.com/office/drawing/2014/main" id="{3C8163D6-8EC2-4467-B162-256820CC89C7}"/>
              </a:ext>
            </a:extLst>
          </p:cNvPr>
          <p:cNvPicPr>
            <a:picLocks noChangeAspect="1"/>
          </p:cNvPicPr>
          <p:nvPr/>
        </p:nvPicPr>
        <p:blipFill>
          <a:blip r:embed="rId5"/>
          <a:stretch>
            <a:fillRect/>
          </a:stretch>
        </p:blipFill>
        <p:spPr>
          <a:xfrm>
            <a:off x="6150738" y="1090929"/>
            <a:ext cx="4334128" cy="322729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75EE23-C857-40B1-95CE-3F1A2140CDEB}"/>
                  </a:ext>
                </a:extLst>
              </p:cNvPr>
              <p:cNvSpPr txBox="1"/>
              <p:nvPr/>
            </p:nvSpPr>
            <p:spPr>
              <a:xfrm>
                <a:off x="7040365" y="5624853"/>
                <a:ext cx="1392817"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𝑟𝑒𝑠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𝑌</m:t>
                              </m:r>
                            </m:e>
                          </m:acc>
                        </m:e>
                        <m:sub>
                          <m:r>
                            <a:rPr lang="en-US" i="1">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0175EE23-C857-40B1-95CE-3F1A2140CDEB}"/>
                  </a:ext>
                </a:extLst>
              </p:cNvPr>
              <p:cNvSpPr txBox="1">
                <a:spLocks noRot="1" noChangeAspect="1" noMove="1" noResize="1" noEditPoints="1" noAdjustHandles="1" noChangeArrowheads="1" noChangeShapeType="1" noTextEdit="1"/>
              </p:cNvSpPr>
              <p:nvPr/>
            </p:nvSpPr>
            <p:spPr>
              <a:xfrm>
                <a:off x="7040365" y="5624853"/>
                <a:ext cx="1392817" cy="284437"/>
              </a:xfrm>
              <a:prstGeom prst="rect">
                <a:avLst/>
              </a:prstGeom>
              <a:blipFill>
                <a:blip r:embed="rId6"/>
                <a:stretch>
                  <a:fillRect l="-1818" t="-21739" r="-909" b="-17391"/>
                </a:stretch>
              </a:blipFill>
            </p:spPr>
            <p:txBody>
              <a:bodyPr/>
              <a:lstStyle/>
              <a:p>
                <a:r>
                  <a:rPr lang="en-US">
                    <a:noFill/>
                  </a:rPr>
                  <a:t> </a:t>
                </a:r>
              </a:p>
            </p:txBody>
          </p:sp>
        </mc:Fallback>
      </mc:AlternateContent>
    </p:spTree>
    <p:extLst>
      <p:ext uri="{BB962C8B-B14F-4D97-AF65-F5344CB8AC3E}">
        <p14:creationId xmlns:p14="http://schemas.microsoft.com/office/powerpoint/2010/main" val="2046159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93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5103</TotalTime>
  <Words>3554</Words>
  <Application>Microsoft Macintosh PowerPoint</Application>
  <PresentationFormat>Widescreen</PresentationFormat>
  <Paragraphs>682</Paragraphs>
  <Slides>90</Slides>
  <Notes>44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Cambria Math</vt:lpstr>
      <vt:lpstr>Courier New</vt:lpstr>
      <vt:lpstr>Helvetica</vt:lpstr>
      <vt:lpstr>1_Body Slides</vt:lpstr>
      <vt:lpstr>Residual Analysis Recap</vt:lpstr>
      <vt:lpstr>Assumptions for Simple Linear Regression</vt:lpstr>
      <vt:lpstr>Model Assessment (Graphical)</vt:lpstr>
      <vt:lpstr>Model Assessment (Graphical)</vt:lpstr>
      <vt:lpstr>Model Assessment (Graphical)</vt:lpstr>
      <vt:lpstr>Model Assessment (Graphical)</vt:lpstr>
      <vt:lpstr>Model Assessment (Graphical)</vt:lpstr>
      <vt:lpstr>Model Assessment (Graphical)</vt:lpstr>
      <vt:lpstr>Scatterplot of Residuals</vt:lpstr>
      <vt:lpstr>Residual Analysis</vt:lpstr>
      <vt:lpstr>Checking Assumptions with Residuals</vt:lpstr>
      <vt:lpstr>The Regression Panel</vt:lpstr>
      <vt:lpstr>PowerPoint Presentation</vt:lpstr>
      <vt:lpstr>Residual Analysis Recap</vt:lpstr>
      <vt:lpstr>Data Set 1 (Excluded)</vt:lpstr>
      <vt:lpstr>Data Set 2 (Included)</vt:lpstr>
      <vt:lpstr>Excluded vs. Included</vt:lpstr>
      <vt:lpstr>The Idea of Leverage</vt:lpstr>
      <vt:lpstr>Definition of Leverage: (one explanatory variable)</vt:lpstr>
      <vt:lpstr>Studentized Residual</vt:lpstr>
      <vt:lpstr>The Regression Panel</vt:lpstr>
      <vt:lpstr>Cook’s Distance (D)</vt:lpstr>
      <vt:lpstr>Cook’s D!</vt:lpstr>
      <vt:lpstr>Studentized Residuals, Leverage and Cook’s D!</vt:lpstr>
      <vt:lpstr>PROC REG or GLM</vt:lpstr>
      <vt:lpstr>Proc Reg or GLM</vt:lpstr>
      <vt:lpstr>PowerPoint Presentation</vt:lpstr>
      <vt:lpstr>Remedies for Violations</vt:lpstr>
      <vt:lpstr>Log Transform</vt:lpstr>
      <vt:lpstr>PowerPoint Presentation</vt:lpstr>
      <vt:lpstr>Derivation of Log-Linear Transformation</vt:lpstr>
      <vt:lpstr>Log Transforms: Log-Linear</vt:lpstr>
      <vt:lpstr>PowerPoint Presentation</vt:lpstr>
      <vt:lpstr>Example of Log-Linear Transformation</vt:lpstr>
      <vt:lpstr>Insulation and Voltage Data</vt:lpstr>
      <vt:lpstr>Insulation vs. Voltage</vt:lpstr>
      <vt:lpstr>Try a Log-Linear Model</vt:lpstr>
      <vt:lpstr>Log Transforms: Log-Linear</vt:lpstr>
      <vt:lpstr>Interpretation: Log-Linear</vt:lpstr>
      <vt:lpstr>PowerPoint Presentation</vt:lpstr>
      <vt:lpstr>Derivation of Linear-Log Transformation</vt:lpstr>
      <vt:lpstr>Log Transforms: Linear-Log</vt:lpstr>
      <vt:lpstr>PowerPoint Presentation</vt:lpstr>
      <vt:lpstr>Example of Linear-Log Transformation</vt:lpstr>
      <vt:lpstr>Meat Processing and pH</vt:lpstr>
      <vt:lpstr>No Transforms: Linear</vt:lpstr>
      <vt:lpstr>Log Transforms: Linear-Log</vt:lpstr>
      <vt:lpstr>Log Transforms: Linear-Log (cont.)</vt:lpstr>
      <vt:lpstr>Interpretation: Log-Linear</vt:lpstr>
      <vt:lpstr>PowerPoint Presentation</vt:lpstr>
      <vt:lpstr>Derivation of Log-Log Transformation</vt:lpstr>
      <vt:lpstr>Interpretation Log-Log Model</vt:lpstr>
      <vt:lpstr>PowerPoint Presentation</vt:lpstr>
      <vt:lpstr>Example of Log-Log Transformation</vt:lpstr>
      <vt:lpstr>Example </vt:lpstr>
      <vt:lpstr>Palm Beach County</vt:lpstr>
      <vt:lpstr>Strategy</vt:lpstr>
      <vt:lpstr>Scatterplot: Buchanan vs. Bush</vt:lpstr>
      <vt:lpstr>Residuals</vt:lpstr>
      <vt:lpstr>Without Palm Beach County</vt:lpstr>
      <vt:lpstr>Residuals</vt:lpstr>
      <vt:lpstr>Try a Transformation:  μ_(log(Buchanan))=β_0+β_1 Bush</vt:lpstr>
      <vt:lpstr>Try a Transformation:  μ_Buchanan=β_0+β_1 log(Bush)</vt:lpstr>
      <vt:lpstr>Log Y and Log X …  μ_(Log(Buchanan))=β_0+β_1 log(Bush)</vt:lpstr>
      <vt:lpstr>Interpretation</vt:lpstr>
      <vt:lpstr>Result!</vt:lpstr>
      <vt:lpstr>Interpretation Log-Log Model</vt:lpstr>
      <vt:lpstr>Interpretation: Log-Log</vt:lpstr>
      <vt:lpstr>Fun Fact!</vt:lpstr>
      <vt:lpstr>PowerPoint Presentation</vt:lpstr>
      <vt:lpstr>Summary of Log Transformations in Regression</vt:lpstr>
      <vt:lpstr>Log Transform</vt:lpstr>
      <vt:lpstr>Summary</vt:lpstr>
      <vt:lpstr>PowerPoint Presentation</vt:lpstr>
      <vt:lpstr>Lack of Fit Test: Iron Content Example</vt:lpstr>
      <vt:lpstr>Lack of Fit Test</vt:lpstr>
      <vt:lpstr>Two Models</vt:lpstr>
      <vt:lpstr>Lack of Fit Test</vt:lpstr>
      <vt:lpstr>Lack of Fit Test</vt:lpstr>
      <vt:lpstr>Lack of Fit Test</vt:lpstr>
      <vt:lpstr>Lack of Fit Test</vt:lpstr>
      <vt:lpstr>Lack of Fit Test</vt:lpstr>
      <vt:lpstr>Lack of Fit Test</vt:lpstr>
      <vt:lpstr>Lack of Fit Test</vt:lpstr>
      <vt:lpstr>Lack of Fit Test</vt:lpstr>
      <vt:lpstr>Lack of Fit Test</vt:lpstr>
      <vt:lpstr>PowerPoint Presentation</vt:lpstr>
      <vt:lpstr>Lack of Fit Test</vt:lpstr>
      <vt:lpstr>Heuristic Description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277</cp:revision>
  <cp:lastPrinted>2020-09-27T20:26:39Z</cp:lastPrinted>
  <dcterms:created xsi:type="dcterms:W3CDTF">2016-03-21T14:12:59Z</dcterms:created>
  <dcterms:modified xsi:type="dcterms:W3CDTF">2020-09-30T13:24:47Z</dcterms:modified>
  <cp:category/>
</cp:coreProperties>
</file>